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4" r:id="rId2"/>
    <p:sldId id="293" r:id="rId3"/>
    <p:sldId id="496" r:id="rId4"/>
    <p:sldId id="258" r:id="rId5"/>
    <p:sldId id="260" r:id="rId6"/>
    <p:sldId id="261" r:id="rId7"/>
    <p:sldId id="458" r:id="rId8"/>
    <p:sldId id="459" r:id="rId9"/>
    <p:sldId id="262" r:id="rId10"/>
    <p:sldId id="263" r:id="rId11"/>
    <p:sldId id="498" r:id="rId12"/>
    <p:sldId id="499" r:id="rId13"/>
    <p:sldId id="500" r:id="rId14"/>
    <p:sldId id="270" r:id="rId15"/>
    <p:sldId id="269" r:id="rId16"/>
    <p:sldId id="259" r:id="rId17"/>
    <p:sldId id="501" r:id="rId18"/>
    <p:sldId id="507" r:id="rId19"/>
    <p:sldId id="45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9"/>
    <p:restoredTop sz="69216"/>
  </p:normalViewPr>
  <p:slideViewPr>
    <p:cSldViewPr snapToGrid="0">
      <p:cViewPr>
        <p:scale>
          <a:sx n="60" d="100"/>
          <a:sy n="60" d="100"/>
        </p:scale>
        <p:origin x="3696" y="1536"/>
      </p:cViewPr>
      <p:guideLst/>
    </p:cSldViewPr>
  </p:slideViewPr>
  <p:notesTextViewPr>
    <p:cViewPr>
      <p:scale>
        <a:sx n="215" d="100"/>
        <a:sy n="21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DCE1A-B73C-0843-A38B-FDCCBACB4DF5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3BF9F-F5F1-5B4F-9A5C-7CFB7B39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4D9-F79F-DF4C-81F8-75758DA1E2C2}" type="slidenum">
              <a:rPr lang="es-ES_tradnl"/>
              <a:pPr/>
              <a:t>1</a:t>
            </a:fld>
            <a:endParaRPr lang="es-ES_tradnl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research project that </a:t>
            </a:r>
            <a:r>
              <a:rPr lang="en-US" dirty="0" err="1"/>
              <a:t>i</a:t>
            </a:r>
            <a:r>
              <a:rPr lang="en-US" dirty="0"/>
              <a:t> have been doing this last semester while in a sabbatical at UCLouvain in Belgium.</a:t>
            </a:r>
          </a:p>
          <a:p>
            <a:r>
              <a:rPr lang="en-US" dirty="0"/>
              <a:t>The main objective of the project is to include the 3 principal aspects of the cardiac dynamics.</a:t>
            </a:r>
          </a:p>
          <a:p>
            <a:r>
              <a:rPr lang="en-US" dirty="0"/>
              <a:t>The electricity, the mechanics (solid) and fluid mechanics.</a:t>
            </a:r>
          </a:p>
          <a:p>
            <a:r>
              <a:rPr lang="en-US" dirty="0"/>
              <a:t>This is highly ambitious, and obvious simplifications have been made during the project.</a:t>
            </a:r>
          </a:p>
          <a:p>
            <a:r>
              <a:rPr lang="en-US" dirty="0"/>
              <a:t> I will briefly discuss those during this talk.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electricity, the </a:t>
            </a:r>
            <a:r>
              <a:rPr lang="en-US" dirty="0" err="1"/>
              <a:t>kirchhoff</a:t>
            </a:r>
            <a:r>
              <a:rPr lang="en-US" dirty="0"/>
              <a:t> laws (conservation of charges and energy) led to the governing PDE of the system.</a:t>
            </a:r>
          </a:p>
          <a:p>
            <a:r>
              <a:rPr lang="en-US" dirty="0"/>
              <a:t>For the mechanics we can start directly to the variational formulation of the mechanics through the “principle” of virtual displacement </a:t>
            </a:r>
          </a:p>
          <a:p>
            <a:r>
              <a:rPr lang="en-US" dirty="0"/>
              <a:t>that claims that at mechanical equilibrium the virtual internal and external energy are the same.</a:t>
            </a:r>
          </a:p>
          <a:p>
            <a:r>
              <a:rPr lang="en-US" dirty="0"/>
              <a:t>One caveats here, in mechanics one like to work in a </a:t>
            </a:r>
            <a:r>
              <a:rPr lang="en-US" dirty="0" err="1"/>
              <a:t>Lagrangian</a:t>
            </a:r>
            <a:r>
              <a:rPr lang="en-US" dirty="0"/>
              <a:t> framework and refer to the </a:t>
            </a:r>
            <a:r>
              <a:rPr lang="en-US" dirty="0" err="1"/>
              <a:t>refrence</a:t>
            </a:r>
            <a:r>
              <a:rPr lang="en-US" dirty="0"/>
              <a:t> (</a:t>
            </a:r>
            <a:r>
              <a:rPr lang="en-US" dirty="0" err="1"/>
              <a:t>underformed</a:t>
            </a:r>
            <a:r>
              <a:rPr lang="en-US" dirty="0"/>
              <a:t>) configuration.</a:t>
            </a:r>
          </a:p>
          <a:p>
            <a:r>
              <a:rPr lang="en-US" dirty="0"/>
              <a:t>Therefore one use for stress the second-</a:t>
            </a:r>
            <a:r>
              <a:rPr lang="en-US" dirty="0" err="1"/>
              <a:t>piola</a:t>
            </a:r>
            <a:r>
              <a:rPr lang="en-US" dirty="0"/>
              <a:t> </a:t>
            </a:r>
            <a:r>
              <a:rPr lang="en-US" dirty="0" err="1"/>
              <a:t>kirchoff</a:t>
            </a:r>
            <a:r>
              <a:rPr lang="en-US" dirty="0"/>
              <a:t> tensor for stress and the Euler-Lagrange strain tensor.</a:t>
            </a:r>
          </a:p>
          <a:p>
            <a:r>
              <a:rPr lang="en-US" dirty="0"/>
              <a:t>In my project </a:t>
            </a:r>
            <a:r>
              <a:rPr lang="en-US" dirty="0" err="1"/>
              <a:t>i</a:t>
            </a:r>
            <a:r>
              <a:rPr lang="en-US" dirty="0"/>
              <a:t> stick with a simple hyper-elastic constitutive equation given by the St </a:t>
            </a:r>
            <a:r>
              <a:rPr lang="en-US" dirty="0" err="1"/>
              <a:t>venant-kirchoff</a:t>
            </a:r>
            <a:r>
              <a:rPr lang="en-US" dirty="0"/>
              <a:t> law.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, we have to add the third part.</a:t>
            </a:r>
          </a:p>
          <a:p>
            <a:r>
              <a:rPr lang="en-US" dirty="0"/>
              <a:t>the fluid equations.</a:t>
            </a:r>
            <a:br>
              <a:rPr lang="en-US" dirty="0"/>
            </a:br>
            <a:r>
              <a:rPr lang="en-US" dirty="0"/>
              <a:t>here the governing equations are the Navier-Stokes equation (usually express in </a:t>
            </a:r>
            <a:r>
              <a:rPr lang="en-US" dirty="0" err="1"/>
              <a:t>eulerian</a:t>
            </a:r>
            <a:r>
              <a:rPr lang="en-US" dirty="0"/>
              <a:t> coordinates) + </a:t>
            </a:r>
          </a:p>
          <a:p>
            <a:r>
              <a:rPr lang="en-US" dirty="0"/>
              <a:t>the (mass conservation) </a:t>
            </a:r>
            <a:r>
              <a:rPr lang="en-US" dirty="0" err="1"/>
              <a:t>incompresibility</a:t>
            </a:r>
            <a:r>
              <a:rPr lang="en-US" dirty="0"/>
              <a:t> condition (div v =0).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</a:t>
            </a:r>
            <a:r>
              <a:rPr lang="en-US" dirty="0" err="1"/>
              <a:t>i</a:t>
            </a:r>
            <a:r>
              <a:rPr lang="en-US" dirty="0"/>
              <a:t> took advantage of the MIGFLOW software that integrates the NS equations .</a:t>
            </a:r>
            <a:br>
              <a:rPr lang="en-US" dirty="0"/>
            </a:br>
            <a:r>
              <a:rPr lang="en-US" dirty="0" err="1">
                <a:latin typeface="Verdana" panose="020B0604030504040204" charset="0"/>
                <a:cs typeface="Verdana" panose="020B0604030504040204" charset="0"/>
              </a:rPr>
              <a:t>Discrétisation</a:t>
            </a:r>
            <a:r>
              <a:rPr lang="en-US" dirty="0">
                <a:latin typeface="Verdana" panose="020B0604030504040204" charset="0"/>
                <a:cs typeface="Verdana" panose="020B0604030504040204" charset="0"/>
              </a:rPr>
              <a:t> is P1-P1 </a:t>
            </a:r>
            <a:r>
              <a:rPr lang="en-US" dirty="0" err="1">
                <a:latin typeface="Verdana" panose="020B0604030504040204" charset="0"/>
                <a:cs typeface="Verdana" panose="020B0604030504040204" charset="0"/>
              </a:rPr>
              <a:t>stabilisée</a:t>
            </a:r>
            <a:r>
              <a:rPr lang="en-US" dirty="0">
                <a:latin typeface="Verdana" panose="020B0604030504040204" charset="0"/>
                <a:cs typeface="Verdana" panose="020B0604030504040204" charset="0"/>
              </a:rPr>
              <a:t> (PSPG + SUPG) dans un framework ALE.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Verdana" panose="020B0604030504040204" charset="0"/>
                <a:cs typeface="Verdana" panose="020B0604030504040204" charset="0"/>
              </a:rPr>
              <a:t>( the fluid volume can/will vary as a function of time)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0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tricky part is to connect the solid and fluid mechanical part.</a:t>
            </a:r>
          </a:p>
          <a:p>
            <a:r>
              <a:rPr lang="en-US" dirty="0"/>
              <a:t>For the aeronautical engineers it’s a piece of cake ! </a:t>
            </a:r>
          </a:p>
          <a:p>
            <a:r>
              <a:rPr lang="en-US" dirty="0"/>
              <a:t>but for a mere electrician it’s not trivial !</a:t>
            </a:r>
          </a:p>
          <a:p>
            <a:r>
              <a:rPr lang="en-US" dirty="0"/>
              <a:t>basically the solid interface moves in agreement with what happens in the fluid at the interface.</a:t>
            </a:r>
          </a:p>
          <a:p>
            <a:r>
              <a:rPr lang="en-US" dirty="0"/>
              <a:t>We have two conditions (kinematic and dynamics) that show that the interface motion is the same in </a:t>
            </a:r>
          </a:p>
          <a:p>
            <a:r>
              <a:rPr lang="en-US" dirty="0"/>
              <a:t>the fluid and in the solid . and that the forces they share are the same (3</a:t>
            </a:r>
            <a:r>
              <a:rPr lang="en-US" baseline="30000" dirty="0"/>
              <a:t>rd</a:t>
            </a:r>
            <a:r>
              <a:rPr lang="en-US" dirty="0"/>
              <a:t> Newton law).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0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Numerically, we used a </a:t>
            </a:r>
            <a:r>
              <a:rPr lang="en-US" dirty="0" err="1"/>
              <a:t>partionned</a:t>
            </a:r>
            <a:r>
              <a:rPr lang="en-US" dirty="0"/>
              <a:t> , strongly coupled-scheme to solve for the motion of the interface.</a:t>
            </a:r>
          </a:p>
          <a:p>
            <a:r>
              <a:rPr lang="en-US" dirty="0"/>
              <a:t>Here is the quick algorithm for the motion of the interface between t and </a:t>
            </a:r>
            <a:r>
              <a:rPr lang="en-US" dirty="0" err="1"/>
              <a:t>t+delta</a:t>
            </a:r>
            <a:r>
              <a:rPr lang="en-US" dirty="0"/>
              <a:t> 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the cavity (or left atrium) is not living alone but inside of a more general circulatory system.</a:t>
            </a:r>
          </a:p>
          <a:p>
            <a:r>
              <a:rPr lang="en-US" dirty="0"/>
              <a:t>therefore one must impose sensible BCs to the inlet and outlet of this system.</a:t>
            </a:r>
          </a:p>
          <a:p>
            <a:r>
              <a:rPr lang="en-US" dirty="0"/>
              <a:t>In our case we solve previously a 0D circulatory system that we then connect to the 2D system.</a:t>
            </a:r>
          </a:p>
          <a:p>
            <a:r>
              <a:rPr lang="en-US" dirty="0"/>
              <a:t>Pressure is impose at the INLET (Pulmonary veins),</a:t>
            </a:r>
          </a:p>
          <a:p>
            <a:r>
              <a:rPr lang="en-US" dirty="0"/>
              <a:t>Velocity (from the MV flow) is imposed at the outlet.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02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0D circulatory system that we have chosen is the one recently published by Noreen et al.</a:t>
            </a:r>
          </a:p>
          <a:p>
            <a:r>
              <a:rPr lang="en-US" dirty="0"/>
              <a:t>they are (not as for the full 3d) many 0D models and this one is just a convenient 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88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integrating the 0D system, one gets very </a:t>
            </a:r>
            <a:r>
              <a:rPr lang="en-US" dirty="0" err="1"/>
              <a:t>realistiv</a:t>
            </a:r>
            <a:r>
              <a:rPr lang="en-US" dirty="0"/>
              <a:t> PV curves (for example in the left atrium)</a:t>
            </a:r>
          </a:p>
          <a:p>
            <a:r>
              <a:rPr lang="en-US" dirty="0"/>
              <a:t>that are characteristic of the work that is generated inside the atrium .</a:t>
            </a:r>
          </a:p>
          <a:p>
            <a:r>
              <a:rPr lang="en-US" dirty="0"/>
              <a:t>we got the typical figure of eight with the 3 distinct phases for the filling and </a:t>
            </a:r>
            <a:r>
              <a:rPr lang="en-US" dirty="0" err="1"/>
              <a:t>emp`tying</a:t>
            </a:r>
            <a:r>
              <a:rPr lang="en-US" dirty="0"/>
              <a:t> of the atrium.</a:t>
            </a:r>
          </a:p>
          <a:p>
            <a:r>
              <a:rPr lang="en-US" dirty="0" err="1"/>
              <a:t>Reservoir+Conduit+Atrial</a:t>
            </a:r>
            <a:r>
              <a:rPr lang="en-US" dirty="0"/>
              <a:t> Kick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90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there we integrate the 2D model and where able to recover also this figure of eight...</a:t>
            </a:r>
          </a:p>
          <a:p>
            <a:r>
              <a:rPr lang="en-US" dirty="0"/>
              <a:t>even with a little bit of noise (vibrations), but less adjustable parameters (5 in the LA of the 0D model)...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43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quantitative comparison of the time trace of the pressure and volume are satisfactory and it’s a good starting point </a:t>
            </a:r>
          </a:p>
          <a:p>
            <a:r>
              <a:rPr lang="en-US" dirty="0"/>
              <a:t>in the modelling of the 3 important aspects of the cardiac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28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EF53A-B128-596F-3059-A0B8F0084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C2E27-0070-7CAC-DA2D-E5890607E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EA91E-0F3B-9153-8DDB-7AAF48449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conclusions:</a:t>
            </a:r>
          </a:p>
          <a:p>
            <a:r>
              <a:rPr lang="en-US" dirty="0"/>
              <a:t>1) we have been able to built a 2d model that includes...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532B-B790-66DE-2A33-1613F38B7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74A7-3859-2947-B228-F746C83FF2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7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an engineering perspective, the heart is a very complex system. </a:t>
            </a:r>
          </a:p>
          <a:p>
            <a:r>
              <a:rPr lang="en-US" dirty="0"/>
              <a:t>We experience a wide variety of dynamics at various spatial and temporal scales. </a:t>
            </a:r>
          </a:p>
          <a:p>
            <a:r>
              <a:rPr lang="en-US" dirty="0"/>
              <a:t>From intracellular phenomena such as the reaction between actin and myosin filaments (nanometers and microseconds) </a:t>
            </a:r>
          </a:p>
          <a:p>
            <a:r>
              <a:rPr lang="en-US" dirty="0"/>
              <a:t>to generate the mechanical contraction of the cardiomyocyte. </a:t>
            </a:r>
          </a:p>
          <a:p>
            <a:r>
              <a:rPr lang="en-US" dirty="0"/>
              <a:t>To the changes in the heart in days or more (for example, during an athlete's training). </a:t>
            </a:r>
          </a:p>
          <a:p>
            <a:r>
              <a:rPr lang="en-US" dirty="0"/>
              <a:t>In addition to many interesting fluid problems, particularly associated with the opening and closing of the ventricular valves.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74A7-3859-2947-B228-F746C83FF2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49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2" name="Google Shape;57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53B50-CA25-51E3-F78E-62C6B0BE0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4DD690F-9867-043D-A83D-AC6DF2C8C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0738" y="1006475"/>
            <a:ext cx="61293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2C9001FC-9E6F-BD4A-A8AA-31D2864A9F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7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en-US" dirty="0"/>
              <a:t>At the present times, only few groups in the world have developed full mathematical models </a:t>
            </a:r>
          </a:p>
          <a:p>
            <a:r>
              <a:rPr lang="en-US" altLang="en-US" dirty="0"/>
              <a:t>that include the 3 important aspects part of the heart function:</a:t>
            </a:r>
            <a:br>
              <a:rPr lang="en-US" altLang="en-US" dirty="0"/>
            </a:br>
            <a:r>
              <a:rPr lang="en-US" altLang="en-US" dirty="0"/>
              <a:t>Electrical, Contraction and fluid mechanics.</a:t>
            </a:r>
          </a:p>
          <a:p>
            <a:r>
              <a:rPr lang="en-US" altLang="en-US" dirty="0"/>
              <a:t>Here I have gathered the most well-known (</a:t>
            </a:r>
            <a:r>
              <a:rPr lang="en-US" altLang="en-US" dirty="0" err="1"/>
              <a:t>Tokyo,INRIA,KIT,BSC</a:t>
            </a:r>
            <a:r>
              <a:rPr lang="en-US" altLang="en-US" dirty="0"/>
              <a:t>, </a:t>
            </a:r>
            <a:r>
              <a:rPr lang="en-US" altLang="en-US" dirty="0" err="1"/>
              <a:t>Polytech.Milano</a:t>
            </a:r>
            <a:r>
              <a:rPr lang="en-US" altLang="en-US" dirty="0"/>
              <a:t>,..).</a:t>
            </a:r>
          </a:p>
          <a:p>
            <a:r>
              <a:rPr lang="en-US" altLang="en-US" dirty="0"/>
              <a:t>I beg your </a:t>
            </a:r>
            <a:r>
              <a:rPr lang="en-US" altLang="en-US" dirty="0" err="1"/>
              <a:t>perdon</a:t>
            </a:r>
            <a:r>
              <a:rPr lang="en-US" altLang="en-US" dirty="0"/>
              <a:t> if I miss yours.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215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</a:t>
            </a:r>
            <a:r>
              <a:rPr lang="en-US" dirty="0" err="1"/>
              <a:t>i</a:t>
            </a:r>
            <a:r>
              <a:rPr lang="en-US" dirty="0"/>
              <a:t> mentioned in the introduction, during my sabbatical semester in Louvain,</a:t>
            </a:r>
          </a:p>
          <a:p>
            <a:r>
              <a:rPr lang="en-US" dirty="0"/>
              <a:t> I planned to develop a simple model that would include all the three important ingredients.</a:t>
            </a:r>
          </a:p>
          <a:p>
            <a:r>
              <a:rPr lang="en-US" dirty="0"/>
              <a:t>(Electrical, mechanics, and fluid motion)</a:t>
            </a:r>
          </a:p>
          <a:p>
            <a:r>
              <a:rPr lang="en-US" dirty="0"/>
              <a:t>Full geometry would have been too much then </a:t>
            </a:r>
            <a:r>
              <a:rPr lang="en-US" dirty="0" err="1"/>
              <a:t>i</a:t>
            </a:r>
            <a:r>
              <a:rPr lang="en-US" dirty="0"/>
              <a:t> first stick to a simpler geometry.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46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private joke that is circulating between the cardiac modelling community.</a:t>
            </a:r>
          </a:p>
          <a:p>
            <a:r>
              <a:rPr lang="en-US" dirty="0"/>
              <a:t>Basically it goes like the world of cardiac </a:t>
            </a:r>
            <a:r>
              <a:rPr lang="en-US" dirty="0" err="1"/>
              <a:t>modellers</a:t>
            </a:r>
            <a:r>
              <a:rPr lang="en-US" dirty="0"/>
              <a:t> is divided between electricians and plumbers !</a:t>
            </a:r>
          </a:p>
          <a:p>
            <a:r>
              <a:rPr lang="en-US" dirty="0"/>
              <a:t>I particular, I have been an electrician all my life and </a:t>
            </a:r>
            <a:r>
              <a:rPr lang="en-US" dirty="0" err="1"/>
              <a:t>i</a:t>
            </a:r>
            <a:r>
              <a:rPr lang="en-US" dirty="0"/>
              <a:t> had the ambition to be also a bit of a plumber !</a:t>
            </a:r>
          </a:p>
          <a:p>
            <a:r>
              <a:rPr lang="en-US" dirty="0"/>
              <a:t>But let’s start with what </a:t>
            </a:r>
            <a:r>
              <a:rPr lang="en-US" dirty="0" err="1"/>
              <a:t>i</a:t>
            </a:r>
            <a:r>
              <a:rPr lang="en-US" dirty="0"/>
              <a:t> know best !</a:t>
            </a:r>
          </a:p>
          <a:p>
            <a:r>
              <a:rPr lang="en-US" dirty="0"/>
              <a:t>The electricity is generated by the flow of ions through the cell membrane.</a:t>
            </a:r>
          </a:p>
          <a:p>
            <a:r>
              <a:rPr lang="en-US" dirty="0"/>
              <a:t>It generates an increase in Calcium ions inside the cell that lead to a </a:t>
            </a:r>
            <a:r>
              <a:rPr lang="en-US" dirty="0" err="1"/>
              <a:t>biochemcial</a:t>
            </a:r>
            <a:r>
              <a:rPr lang="en-US" dirty="0"/>
              <a:t> reaction btw the action and myosin that </a:t>
            </a:r>
          </a:p>
          <a:p>
            <a:r>
              <a:rPr lang="en-US" dirty="0"/>
              <a:t>generate an active mechanical stress inside the cardio-</a:t>
            </a:r>
            <a:r>
              <a:rPr lang="en-US" dirty="0" err="1"/>
              <a:t>myocite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4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descriptions of the dynamics of the electrical activity, which is basically the action potential waves that</a:t>
            </a:r>
          </a:p>
          <a:p>
            <a:r>
              <a:rPr lang="en-US" dirty="0"/>
              <a:t>are propagating in the cardiac tissue is described by the monodomain or bidomain equations.</a:t>
            </a:r>
          </a:p>
          <a:p>
            <a:r>
              <a:rPr lang="en-US" dirty="0"/>
              <a:t>There are PDE the permit to solve for the membrane potential as a function of space and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1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A36-BBBF-5C9E-7FC5-D9E2C484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FB983-D9B7-BD41-5A7F-18DFCA3F5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A3C24-3364-7ADF-CCEF-2CDA850AE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general, these PDEs are solved on complicated geometries and therefore the method of choice for solving them is </a:t>
            </a:r>
          </a:p>
          <a:p>
            <a:r>
              <a:rPr lang="en-US" dirty="0"/>
              <a:t>the FEM.</a:t>
            </a:r>
          </a:p>
          <a:p>
            <a:r>
              <a:rPr lang="en-US" dirty="0"/>
              <a:t>In one slide, one can summarize the method as a “passage” from the “strong” to the “weak” (or variational form) </a:t>
            </a:r>
          </a:p>
          <a:p>
            <a:r>
              <a:rPr lang="en-US" dirty="0"/>
              <a:t>of the equation. Caveats (weak does not mean bad ! it is actually very good for finding the numerical solution.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8BE5E-FC22-EA00-2672-07C3F1DA4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74A7-3859-2947-B228-F746C83FF2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9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9C091-2E97-8C13-D545-570CD767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5E32A5-43CE-E445-D28D-9B9FE3200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CFF9C-B661-2648-7032-D09B8789D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after using valid test </a:t>
            </a:r>
            <a:r>
              <a:rPr lang="en-US" dirty="0" err="1"/>
              <a:t>functiona</a:t>
            </a:r>
            <a:r>
              <a:rPr lang="en-US" dirty="0"/>
              <a:t> </a:t>
            </a:r>
            <a:r>
              <a:rPr lang="en-US" dirty="0" err="1"/>
              <a:t>nd</a:t>
            </a:r>
            <a:r>
              <a:rPr lang="en-US" dirty="0"/>
              <a:t> some projection one get a large system of linear equation.</a:t>
            </a:r>
          </a:p>
          <a:p>
            <a:r>
              <a:rPr lang="en-US" dirty="0"/>
              <a:t>Note that the source term is in general nonlinear and some iterations maybe needed (implicit scheme).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11AC2-9960-4A40-AD15-22C312BD71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74A7-3859-2947-B228-F746C83FF2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1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introduction, </a:t>
            </a:r>
            <a:r>
              <a:rPr lang="en-US" dirty="0" err="1"/>
              <a:t>i</a:t>
            </a:r>
            <a:r>
              <a:rPr lang="en-US" dirty="0"/>
              <a:t> mentioned that the electricity induced an increase in calcium concentration that would in turn lead to </a:t>
            </a:r>
          </a:p>
          <a:p>
            <a:r>
              <a:rPr lang="en-US" dirty="0"/>
              <a:t>the generation of a mechanical stress inside the cell.</a:t>
            </a:r>
          </a:p>
          <a:p>
            <a:r>
              <a:rPr lang="en-US" dirty="0"/>
              <a:t>The cardiac tissue is highly complex from a material science point of view (this is certainly not a crystal or a simple steel alloys).</a:t>
            </a:r>
          </a:p>
          <a:p>
            <a:r>
              <a:rPr lang="en-US" dirty="0"/>
              <a:t>The constitutive equations are complicated and not definitely known (we have rheological models, Ogden, Holzapfel, Fung, ...).</a:t>
            </a:r>
          </a:p>
          <a:p>
            <a:r>
              <a:rPr lang="en-US" dirty="0"/>
              <a:t>A popular model nowadays is the Ekaterinburg-Oxford model that can be seen at the “microscopic” level as a combinations of springs </a:t>
            </a:r>
          </a:p>
          <a:p>
            <a:r>
              <a:rPr lang="en-US" dirty="0"/>
              <a:t>and dashpots together with an active </a:t>
            </a:r>
            <a:r>
              <a:rPr lang="en-US" dirty="0" err="1"/>
              <a:t>contarctile</a:t>
            </a:r>
            <a:r>
              <a:rPr lang="en-US" dirty="0"/>
              <a:t> elements.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3BF9F-F5F1-5B4F-9A5C-7CFB7B393E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7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D5D2-A0AC-1063-4F84-1C3A32E17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6C6DC-EFA4-6F5E-0B8A-2909CC529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205AC-5558-6763-A170-BDCE5004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9A87-7F95-2BB8-A864-1392B85D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E67AB-C15E-8721-5668-426E28E9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6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E8ED-823A-7E9E-E592-FF56D4D2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E9AB3-0B27-D911-FF79-C3F51BB8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2916B-841E-8A55-F06E-6B2EA674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626D2-D0D8-A958-F69B-DB1B94A9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B8FCC-D7A9-84C1-0E6C-69E5A22B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8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7A3F6-EB93-8022-974F-5AD7167CB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2489D-6CD3-C6CC-16D1-C6DCFC64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C4FA9-483B-4670-D8C2-35A391C8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123F6-F22A-52C4-58E8-0D520578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0A55F-6D14-EA96-7260-3E54BB53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4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5B04-68A8-A85F-D2AB-A8468329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49687-232B-808D-A061-995E2B690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AB0F1-E80B-DB30-06F2-E140D7A9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DC9EE-3930-2728-5102-1D36D651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C3C43-5A27-9765-E021-3BEBD5F6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8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D02A-2E6E-D163-9AC4-59721096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13A9C-3DF2-AC46-6D47-4218917ED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832F3-6ACB-68BC-5B6B-58BCF699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D5895-5497-E9E8-0E67-371B064B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0CE0-51AE-F16F-007C-2D287158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2A1-E050-0297-556E-BA983C07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7B71A-DC90-1C5D-731C-271F23F95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8EC81-5712-D827-1DA5-E36230AE1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F3639-97B0-4278-6DF4-364443298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6A8B5-62AE-4F01-9B45-9C18158B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FB48B-D5E7-DD7E-420C-51EC2225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1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373E-C4EE-411B-B50E-C1261F1C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CB1E9-5392-8820-FAD5-21DB46578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736E7-BEC0-BE37-453E-292784E4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8616E-3EF5-BDD9-04B5-1210BDC4A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53418-ED94-D07D-0914-A23F6BB1F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35A99-A10B-94EC-8240-52BDC21B9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9EF3C9-4ACB-FEDA-662D-999A57291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FDAEC-7A65-7EF5-946C-8A134422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904C-2811-8758-E6FC-90218D7C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2135E-B06F-84A4-3C3F-808FEE69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1735B-3C12-0B8D-0155-E28D0025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E3610-CBB4-EC58-A8CB-5182204B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6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1F57B-DEFE-89D6-CC7C-8D4D7A6C4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90EDF-DC38-1A59-C2F8-46FAC833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9EFBD-693F-17ED-F5DD-63A2FDF3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7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B335-6469-198D-8D31-F7B4148D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B82A7-20F1-E018-97D9-A8AFA0FA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92B82-3110-6262-E996-E50CC44EA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59BDC-17B1-F2F8-1A38-AA09DB4AE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F839E-D3DA-22E5-4875-E80FCF9F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4018B-2970-4E90-BF9E-9D50D404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1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1344-319A-5AB5-D2D4-80C07F37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2F606-B689-A1DC-969D-A2468960A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E8B08-A345-9A52-5864-367C53BB9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905A-B54E-A79C-0B38-9E867294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D4769-C20E-301C-10F3-D89BAB65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B4B73-BCA5-F8B1-1CFB-2E0C91B3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53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C9BC5-F096-03B8-1048-39A0DC8E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1362-C8BD-7037-0BE0-C914BDA82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DCA3F-1197-08A2-C9A9-3B668F8CF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672B7-86DD-914B-879A-1E241ED0006F}" type="datetimeFigureOut">
              <a:rPr lang="en-US" smtClean="0"/>
              <a:t>11/15/25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B26F-7B32-A154-949D-4BDDA9D2D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AC4C7-1B60-5DAD-46BB-B26D45285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49CBA-9178-ED4A-8F92-750245CB5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2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eanbragard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gflow.b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s://doi.org/10.1007/s40571-018-0209-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6.png"/><Relationship Id="rId5" Type="http://schemas.microsoft.com/office/2007/relationships/media" Target="../media/media3.mp4"/><Relationship Id="rId10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jcp.2024.112885" TargetMode="External"/><Relationship Id="rId13" Type="http://schemas.openxmlformats.org/officeDocument/2006/relationships/hyperlink" Target="https://doi.org/10.1007/978-1-0716-1831-8_1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doi.org/10.1016/j.cma.2023.115983" TargetMode="Externa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3390/math9111247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doi.org/10.3389/fphys.2021.778872" TargetMode="External"/><Relationship Id="rId15" Type="http://schemas.openxmlformats.org/officeDocument/2006/relationships/image" Target="../media/image6.png"/><Relationship Id="rId10" Type="http://schemas.openxmlformats.org/officeDocument/2006/relationships/hyperlink" Target="http://dx.doi.org/10.1016/j.jcp.2024.112885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doi.org/10.1002/cnm.3140" TargetMode="External"/><Relationship Id="rId14" Type="http://schemas.openxmlformats.org/officeDocument/2006/relationships/hyperlink" Target="https://ut-hear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0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38" y="1403645"/>
            <a:ext cx="1160818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“Fluid-Structure modeling of a contracting atrium”</a:t>
            </a:r>
            <a:endParaRPr lang="en-US" sz="44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304801"/>
            <a:ext cx="11860305" cy="2149554"/>
          </a:xfrm>
        </p:spPr>
        <p:txBody>
          <a:bodyPr vert="horz" lIns="91440" tIns="45720" rIns="91440" bIns="45720" rtlCol="0">
            <a:normAutofit/>
          </a:bodyPr>
          <a:lstStyle/>
          <a:p>
            <a:pPr marL="381000" algn="l"/>
            <a:r>
              <a:rPr lang="en-US" u="sng" noProof="0" dirty="0"/>
              <a:t>Jean Bragard</a:t>
            </a:r>
            <a:r>
              <a:rPr lang="en-US" u="sng" baseline="30000" noProof="0" dirty="0"/>
              <a:t>1</a:t>
            </a:r>
            <a:r>
              <a:rPr lang="en-US" noProof="0" dirty="0"/>
              <a:t>, A. Quiriny</a:t>
            </a:r>
            <a:r>
              <a:rPr lang="en-US" baseline="30000" noProof="0" dirty="0"/>
              <a:t>2</a:t>
            </a:r>
            <a:r>
              <a:rPr lang="en-US" noProof="0" dirty="0"/>
              <a:t>, J. Lambrechts</a:t>
            </a:r>
            <a:r>
              <a:rPr lang="en-US" baseline="30000" noProof="0" dirty="0"/>
              <a:t>2</a:t>
            </a:r>
            <a:r>
              <a:rPr lang="en-US" noProof="0" dirty="0"/>
              <a:t>, B. Echebarria</a:t>
            </a:r>
            <a:r>
              <a:rPr lang="en-US" baseline="30000" noProof="0" dirty="0"/>
              <a:t>3</a:t>
            </a:r>
            <a:r>
              <a:rPr lang="en-US" noProof="0" dirty="0"/>
              <a:t>, N. Moës</a:t>
            </a:r>
            <a:r>
              <a:rPr lang="en-US" baseline="30000" noProof="0" dirty="0"/>
              <a:t>2</a:t>
            </a:r>
            <a:r>
              <a:rPr lang="en-US" noProof="0" dirty="0"/>
              <a:t>, J-F. Remacle</a:t>
            </a:r>
            <a:r>
              <a:rPr lang="en-US" baseline="30000" noProof="0" dirty="0"/>
              <a:t>2</a:t>
            </a:r>
          </a:p>
          <a:p>
            <a:pPr marL="381000" algn="l"/>
            <a:endParaRPr lang="en-US" noProof="0" dirty="0"/>
          </a:p>
          <a:p>
            <a:pPr marL="838200" indent="-457200" algn="l">
              <a:spcBef>
                <a:spcPct val="0"/>
              </a:spcBef>
              <a:buAutoNum type="arabicParenR"/>
            </a:pPr>
            <a:r>
              <a:rPr lang="en-US" i="1" noProof="0" dirty="0"/>
              <a:t>Department of Physics and Applied Mathematics, University of Navarra, Pamplona</a:t>
            </a:r>
            <a:r>
              <a:rPr lang="en-US" i="1" dirty="0"/>
              <a:t> (ES)</a:t>
            </a:r>
          </a:p>
          <a:p>
            <a:pPr marL="838200" indent="-457200" algn="l">
              <a:spcBef>
                <a:spcPct val="0"/>
              </a:spcBef>
              <a:buFont typeface="Arial" panose="020B0604020202020204" pitchFamily="34" charset="0"/>
              <a:buAutoNum type="arabicParenR"/>
            </a:pPr>
            <a:r>
              <a:rPr lang="en-US" i="1" dirty="0"/>
              <a:t>iMMC, UCLouvain, Louvain-La-Neuve, Belgium.</a:t>
            </a:r>
          </a:p>
          <a:p>
            <a:pPr marL="838200" indent="-457200" algn="l">
              <a:spcBef>
                <a:spcPct val="0"/>
              </a:spcBef>
              <a:buFont typeface="Arial" panose="020B0604020202020204" pitchFamily="34" charset="0"/>
              <a:buAutoNum type="arabicParenR"/>
            </a:pPr>
            <a:r>
              <a:rPr lang="en-US" i="1" dirty="0"/>
              <a:t>Dept. Physics. Polytechnic University of Catalunya, Spain.</a:t>
            </a:r>
            <a:endParaRPr lang="en-US" dirty="0"/>
          </a:p>
          <a:p>
            <a:pPr marL="381000" algn="l">
              <a:spcBef>
                <a:spcPct val="0"/>
              </a:spcBef>
            </a:pPr>
            <a:endParaRPr lang="en-US" dirty="0"/>
          </a:p>
          <a:p>
            <a:pPr marL="381000" algn="l">
              <a:spcBef>
                <a:spcPct val="0"/>
              </a:spcBef>
            </a:pPr>
            <a:endParaRPr lang="en-US" noProof="0" dirty="0"/>
          </a:p>
          <a:p>
            <a:pPr marL="381000" algn="l">
              <a:spcBef>
                <a:spcPct val="0"/>
              </a:spcBef>
            </a:pPr>
            <a:endParaRPr lang="en-US" i="1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AC50-DD9C-E808-AE0E-A1B5B8107745}"/>
              </a:ext>
            </a:extLst>
          </p:cNvPr>
          <p:cNvSpPr txBox="1"/>
          <p:nvPr/>
        </p:nvSpPr>
        <p:spPr>
          <a:xfrm>
            <a:off x="8670956" y="6351414"/>
            <a:ext cx="334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CMBBE, BCN, 3</a:t>
            </a:r>
            <a:r>
              <a:rPr lang="en-US" baseline="30000" dirty="0">
                <a:solidFill>
                  <a:srgbClr val="0070C0"/>
                </a:solidFill>
              </a:rPr>
              <a:t>rd</a:t>
            </a:r>
            <a:r>
              <a:rPr lang="en-US" dirty="0">
                <a:solidFill>
                  <a:srgbClr val="0070C0"/>
                </a:solidFill>
              </a:rPr>
              <a:t> September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88803-841D-1134-04B9-B4A2C13AAB09}"/>
              </a:ext>
            </a:extLst>
          </p:cNvPr>
          <p:cNvSpPr txBox="1"/>
          <p:nvPr/>
        </p:nvSpPr>
        <p:spPr>
          <a:xfrm>
            <a:off x="152400" y="6351414"/>
            <a:ext cx="406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https://jeanbragard.github.io/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0"/>
    </mc:Choice>
    <mc:Fallback xmlns="">
      <p:transition xmlns:p14="http://schemas.microsoft.com/office/powerpoint/2010/main" spd="slow" advTm="121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5FBDB-10C9-2FB7-0738-1D5E79C55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FADE-E537-0DEE-D96D-7F4EB5A2E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IIb) Technical part for mechanical equations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3A3B2-B231-A8E8-DF98-CA31FBABCE40}"/>
              </a:ext>
            </a:extLst>
          </p:cNvPr>
          <p:cNvSpPr txBox="1"/>
          <p:nvPr/>
        </p:nvSpPr>
        <p:spPr>
          <a:xfrm>
            <a:off x="198070" y="1482742"/>
            <a:ext cx="1007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I) We treat the cardiac tissue as a continuum. We use again the weak form of the mecha. dynamics (</a:t>
            </a:r>
            <a:r>
              <a:rPr lang="en-US" b="1" dirty="0"/>
              <a:t>PVD</a:t>
            </a:r>
            <a:r>
              <a:rPr lang="en-US" dirty="0"/>
              <a:t>).</a:t>
            </a:r>
            <a:endParaRPr lang="en-US" b="1" dirty="0"/>
          </a:p>
        </p:txBody>
      </p:sp>
      <p:pic>
        <p:nvPicPr>
          <p:cNvPr id="3" name="Picture 2" descr="A diagram of a curved object&#10;&#10;AI-generated content may be incorrect.">
            <a:extLst>
              <a:ext uri="{FF2B5EF4-FFF2-40B4-BE49-F238E27FC236}">
                <a16:creationId xmlns:a16="http://schemas.microsoft.com/office/drawing/2014/main" id="{3732ED49-D083-4C38-66BB-B81375FC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356" y="3564863"/>
            <a:ext cx="2725254" cy="20632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9DB682-B97E-4FF2-1AE0-6377346D9058}"/>
              </a:ext>
            </a:extLst>
          </p:cNvPr>
          <p:cNvGrpSpPr/>
          <p:nvPr/>
        </p:nvGrpSpPr>
        <p:grpSpPr>
          <a:xfrm>
            <a:off x="10244109" y="1566269"/>
            <a:ext cx="1919098" cy="1167870"/>
            <a:chOff x="8332202" y="2444447"/>
            <a:chExt cx="3421774" cy="2648100"/>
          </a:xfrm>
        </p:grpSpPr>
        <p:pic>
          <p:nvPicPr>
            <p:cNvPr id="13" name="Picture 12" descr="A cross section of a blood vessel&#10;&#10;AI-generated content may be incorrect.">
              <a:extLst>
                <a:ext uri="{FF2B5EF4-FFF2-40B4-BE49-F238E27FC236}">
                  <a16:creationId xmlns:a16="http://schemas.microsoft.com/office/drawing/2014/main" id="{3F0FF311-BCC9-94C2-5D5E-7FFAA259F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2202" y="2444447"/>
              <a:ext cx="3272078" cy="26481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CB169E-7731-D8BC-527F-40A4258EF6BB}"/>
                </a:ext>
              </a:extLst>
            </p:cNvPr>
            <p:cNvGrpSpPr/>
            <p:nvPr/>
          </p:nvGrpSpPr>
          <p:grpSpPr>
            <a:xfrm>
              <a:off x="10285748" y="4641850"/>
              <a:ext cx="1358265" cy="288870"/>
              <a:chOff x="10285748" y="4641850"/>
              <a:chExt cx="1358265" cy="28887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BB8AD7B-6829-AF19-6B53-FB7E89EB3FE3}"/>
                  </a:ext>
                </a:extLst>
              </p:cNvPr>
              <p:cNvSpPr/>
              <p:nvPr/>
            </p:nvSpPr>
            <p:spPr>
              <a:xfrm>
                <a:off x="11068050" y="4641850"/>
                <a:ext cx="575963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D6CE698-88EE-DA67-FCDB-2FE29844B54F}"/>
                  </a:ext>
                </a:extLst>
              </p:cNvPr>
              <p:cNvSpPr/>
              <p:nvPr/>
            </p:nvSpPr>
            <p:spPr>
              <a:xfrm>
                <a:off x="10531820" y="4716039"/>
                <a:ext cx="575963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9C5E42-C342-84FB-7959-DE3F5D57960C}"/>
                  </a:ext>
                </a:extLst>
              </p:cNvPr>
              <p:cNvSpPr/>
              <p:nvPr/>
            </p:nvSpPr>
            <p:spPr>
              <a:xfrm>
                <a:off x="10285748" y="4834029"/>
                <a:ext cx="344446" cy="96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2D63D3-C85A-AC2C-19A5-F8F51EC05CEA}"/>
                </a:ext>
              </a:extLst>
            </p:cNvPr>
            <p:cNvGrpSpPr/>
            <p:nvPr/>
          </p:nvGrpSpPr>
          <p:grpSpPr>
            <a:xfrm>
              <a:off x="11324020" y="3524374"/>
              <a:ext cx="429956" cy="258185"/>
              <a:chOff x="11324020" y="3524374"/>
              <a:chExt cx="429956" cy="25818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402B818-0447-3230-2CE7-0DBFACCEFE9D}"/>
                  </a:ext>
                </a:extLst>
              </p:cNvPr>
              <p:cNvSpPr/>
              <p:nvPr/>
            </p:nvSpPr>
            <p:spPr>
              <a:xfrm>
                <a:off x="11445139" y="3589174"/>
                <a:ext cx="308837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1CEB81F-E1EB-0E4D-A405-C843B07F941F}"/>
                  </a:ext>
                </a:extLst>
              </p:cNvPr>
              <p:cNvSpPr/>
              <p:nvPr/>
            </p:nvSpPr>
            <p:spPr>
              <a:xfrm>
                <a:off x="11324020" y="3524374"/>
                <a:ext cx="121119" cy="12717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2018D1-DFA7-DDAE-A5F8-2686CBC921B9}"/>
              </a:ext>
            </a:extLst>
          </p:cNvPr>
          <p:cNvSpPr txBox="1"/>
          <p:nvPr/>
        </p:nvSpPr>
        <p:spPr>
          <a:xfrm>
            <a:off x="198070" y="3858285"/>
            <a:ext cx="252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equilibrium, PVD says: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9268AE-6431-190A-A4F8-59F8A3E32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833" y="6297244"/>
            <a:ext cx="2908300" cy="419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C75D68-0750-A1CD-6BF4-DFC552A53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598" y="5677969"/>
            <a:ext cx="1270120" cy="58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CB5C7B-8B25-B547-5543-8DC216E5640A}"/>
              </a:ext>
            </a:extLst>
          </p:cNvPr>
          <p:cNvSpPr txBox="1"/>
          <p:nvPr/>
        </p:nvSpPr>
        <p:spPr>
          <a:xfrm>
            <a:off x="198070" y="2054297"/>
            <a:ext cx="183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energy: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3EB72-7D3B-DCC4-356B-9BB820E5A3E8}"/>
              </a:ext>
            </a:extLst>
          </p:cNvPr>
          <p:cNvSpPr txBox="1"/>
          <p:nvPr/>
        </p:nvSpPr>
        <p:spPr>
          <a:xfrm>
            <a:off x="4854378" y="6439559"/>
            <a:ext cx="408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Cauchy (True) to </a:t>
            </a:r>
            <a:r>
              <a:rPr lang="en-US" dirty="0" err="1"/>
              <a:t>Piola</a:t>
            </a:r>
            <a:r>
              <a:rPr lang="en-US" dirty="0"/>
              <a:t> (Reference) 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58B2C-6299-0F88-D73D-15CF30D6233E}"/>
              </a:ext>
            </a:extLst>
          </p:cNvPr>
          <p:cNvSpPr txBox="1"/>
          <p:nvPr/>
        </p:nvSpPr>
        <p:spPr>
          <a:xfrm>
            <a:off x="198070" y="4811245"/>
            <a:ext cx="244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 form in the </a:t>
            </a:r>
          </a:p>
          <a:p>
            <a:r>
              <a:rPr lang="en-US" dirty="0"/>
              <a:t>reference configuration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8F7E3-73E9-BB74-0CD1-AD2759EF3F2B}"/>
              </a:ext>
            </a:extLst>
          </p:cNvPr>
          <p:cNvSpPr txBox="1"/>
          <p:nvPr/>
        </p:nvSpPr>
        <p:spPr>
          <a:xfrm>
            <a:off x="198070" y="5893662"/>
            <a:ext cx="22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Constitutive equation</a:t>
            </a:r>
          </a:p>
          <a:p>
            <a:r>
              <a:rPr lang="en-US" dirty="0"/>
              <a:t>St-</a:t>
            </a:r>
            <a:r>
              <a:rPr lang="en-US" dirty="0" err="1"/>
              <a:t>Venant</a:t>
            </a:r>
            <a:r>
              <a:rPr lang="en-US" dirty="0"/>
              <a:t>--Kirchhoff </a:t>
            </a:r>
          </a:p>
        </p:txBody>
      </p:sp>
      <p:pic>
        <p:nvPicPr>
          <p:cNvPr id="34" name="Picture 33" descr="A math equations and symbols&#10;&#10;AI-generated content may be incorrect.">
            <a:extLst>
              <a:ext uri="{FF2B5EF4-FFF2-40B4-BE49-F238E27FC236}">
                <a16:creationId xmlns:a16="http://schemas.microsoft.com/office/drawing/2014/main" id="{EABA8B08-E2A2-1EA2-D5FF-919324103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633" y="3761023"/>
            <a:ext cx="5090691" cy="2596018"/>
          </a:xfrm>
          <a:prstGeom prst="rect">
            <a:avLst/>
          </a:prstGeom>
        </p:spPr>
      </p:pic>
      <p:pic>
        <p:nvPicPr>
          <p:cNvPr id="36" name="Picture 35" descr="A math equations with black text&#10;&#10;AI-generated content may be incorrect.">
            <a:extLst>
              <a:ext uri="{FF2B5EF4-FFF2-40B4-BE49-F238E27FC236}">
                <a16:creationId xmlns:a16="http://schemas.microsoft.com/office/drawing/2014/main" id="{0BC5F99E-2874-6621-A5CC-8446A6788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348" y="1979189"/>
            <a:ext cx="5441838" cy="15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7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3BFB-E8BC-1442-C76E-2CFFCC6C1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4C36-D92D-3511-E153-BF637815C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III) Modeling the fluid mechanical part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41A69-1A86-6267-AA3E-767F34D410EA}"/>
              </a:ext>
            </a:extLst>
          </p:cNvPr>
          <p:cNvSpPr txBox="1"/>
          <p:nvPr/>
        </p:nvSpPr>
        <p:spPr>
          <a:xfrm>
            <a:off x="248479" y="1540566"/>
            <a:ext cx="904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fluid mechanical part, we will use the “</a:t>
            </a:r>
            <a:r>
              <a:rPr lang="en-US" b="1" dirty="0"/>
              <a:t>MIGFLOW</a:t>
            </a:r>
            <a:r>
              <a:rPr lang="en-US" dirty="0"/>
              <a:t>” software developed at UCLouvain</a:t>
            </a:r>
            <a:r>
              <a:rPr lang="en-US" b="1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2A3A54-C925-8D90-7997-45FC25039D28}"/>
              </a:ext>
            </a:extLst>
          </p:cNvPr>
          <p:cNvSpPr txBox="1"/>
          <p:nvPr/>
        </p:nvSpPr>
        <p:spPr>
          <a:xfrm>
            <a:off x="8101572" y="2885641"/>
            <a:ext cx="3805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MIGFLOW was initially conceived to deal with the mixture of granular medium  + fluid interactions.</a:t>
            </a:r>
          </a:p>
          <a:p>
            <a:r>
              <a:rPr lang="en-US" dirty="0"/>
              <a:t>Here we start using the “pure” fluid mechanical part of the software.</a:t>
            </a:r>
          </a:p>
          <a:p>
            <a:r>
              <a:rPr lang="en-US" dirty="0">
                <a:hlinkClick r:id="rId3"/>
              </a:rPr>
              <a:t>https://www.migflow.be/</a:t>
            </a:r>
            <a:endParaRPr lang="en-US" dirty="0"/>
          </a:p>
          <a:p>
            <a:r>
              <a:rPr lang="en-US" dirty="0"/>
              <a:t>Blood as a Newtonian fluid.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8E6DFF-EA47-15CF-5326-586456A29B4E}"/>
              </a:ext>
            </a:extLst>
          </p:cNvPr>
          <p:cNvSpPr txBox="1"/>
          <p:nvPr/>
        </p:nvSpPr>
        <p:spPr>
          <a:xfrm>
            <a:off x="248479" y="6169709"/>
            <a:ext cx="1194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baseline="30000" dirty="0"/>
              <a:t>*</a:t>
            </a:r>
            <a:r>
              <a:rPr lang="en-US" i="1" dirty="0"/>
              <a:t>Constant M., Dubois F., Lambrechts J. and Legat V. Implementation of an unresolved </a:t>
            </a:r>
            <a:r>
              <a:rPr lang="en-US" i="1" dirty="0" err="1"/>
              <a:t>stabilised</a:t>
            </a:r>
            <a:r>
              <a:rPr lang="en-US" i="1" dirty="0"/>
              <a:t> FEM–DEM model to solve immersed granular flows </a:t>
            </a:r>
            <a:r>
              <a:rPr lang="en-US" dirty="0"/>
              <a:t>in Computational Particle Mechanics (2018). </a:t>
            </a:r>
            <a:r>
              <a:rPr lang="en-US" dirty="0">
                <a:hlinkClick r:id="rId4"/>
              </a:rPr>
              <a:t>https://doi.org/10.1007/s40571-018-0209-4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D6E1F72-1F5F-ECA0-E72A-7DD93E68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16121" y="435052"/>
            <a:ext cx="2031325" cy="67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6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24175-D1C4-A0DD-4799-7692DFF78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DC45-8D1F-1857-615C-6046F2C4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IV) Fluid-Structure Interaction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1B1F9-B024-5AF6-F169-A6169D011E6F}"/>
              </a:ext>
            </a:extLst>
          </p:cNvPr>
          <p:cNvSpPr txBox="1"/>
          <p:nvPr/>
        </p:nvSpPr>
        <p:spPr>
          <a:xfrm>
            <a:off x="314078" y="1607713"/>
            <a:ext cx="7884274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fluid equations (NS) and the membrane dynamics must agree at the interface.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Move at the same speed (kinematic condition)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Share the same forces (dynamic condition) </a:t>
            </a:r>
            <a:endParaRPr lang="en-US" b="1" dirty="0"/>
          </a:p>
        </p:txBody>
      </p:sp>
      <p:pic>
        <p:nvPicPr>
          <p:cNvPr id="9" name="Picture 8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88297044-4669-36F8-9607-A15AF11F2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191" y="1487657"/>
            <a:ext cx="3374728" cy="1645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AD559B-7307-D878-F5A8-32AB4F7519A4}"/>
              </a:ext>
            </a:extLst>
          </p:cNvPr>
          <p:cNvSpPr txBox="1"/>
          <p:nvPr/>
        </p:nvSpPr>
        <p:spPr>
          <a:xfrm>
            <a:off x="350676" y="3276497"/>
            <a:ext cx="1149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 a partitioned, strongly-coupled scheme with FSI sub-iterations and Aitken relaxation.</a:t>
            </a:r>
          </a:p>
          <a:p>
            <a:endParaRPr lang="en-US" dirty="0"/>
          </a:p>
        </p:txBody>
      </p:sp>
      <p:pic>
        <p:nvPicPr>
          <p:cNvPr id="13" name="Picture 12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6DFEEE23-BD86-B486-1DC5-74033279D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012" y="3922828"/>
            <a:ext cx="7772400" cy="2403352"/>
          </a:xfrm>
          <a:prstGeom prst="rect">
            <a:avLst/>
          </a:prstGeom>
        </p:spPr>
      </p:pic>
      <p:pic>
        <p:nvPicPr>
          <p:cNvPr id="15" name="Picture 14" descr="A math equations and symbols&#10;&#10;AI-generated content may be incorrect.">
            <a:extLst>
              <a:ext uri="{FF2B5EF4-FFF2-40B4-BE49-F238E27FC236}">
                <a16:creationId xmlns:a16="http://schemas.microsoft.com/office/drawing/2014/main" id="{3C938C01-7999-FE3F-0542-F532E6A85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182" y="2044806"/>
            <a:ext cx="1677636" cy="10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6FB6C-16A7-3806-1BFB-2D11A4BE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5784-2850-1A32-94C9-ED7A0487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IVb</a:t>
            </a:r>
            <a:r>
              <a:rPr lang="en-US" dirty="0"/>
              <a:t>) Technical part for FSI iterations</a:t>
            </a:r>
          </a:p>
        </p:txBody>
      </p:sp>
      <p:pic>
        <p:nvPicPr>
          <p:cNvPr id="11" name="Picture 10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11821763-D202-8CAE-14A4-6D1486B01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98543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2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60F6-5155-8E8B-625D-D51C0FD78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FC7FF-AD36-B2BD-AF99-26DB9A6B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06" y="1553774"/>
            <a:ext cx="5953721" cy="438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DC465-6738-BD9B-6101-5CB3FE16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2407"/>
          </a:xfrm>
        </p:spPr>
        <p:txBody>
          <a:bodyPr>
            <a:normAutofit/>
          </a:bodyPr>
          <a:lstStyle/>
          <a:p>
            <a:r>
              <a:rPr lang="en-US" sz="3600" dirty="0"/>
              <a:t>Geometry (2D) and Mesh (ALE)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82FFD3-0792-388D-1A50-777730FE2FA8}"/>
              </a:ext>
            </a:extLst>
          </p:cNvPr>
          <p:cNvCxnSpPr/>
          <p:nvPr/>
        </p:nvCxnSpPr>
        <p:spPr>
          <a:xfrm>
            <a:off x="580913" y="1882588"/>
            <a:ext cx="0" cy="3829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49D8AB-5811-EBAD-1CA7-6C3B0B9B0A95}"/>
              </a:ext>
            </a:extLst>
          </p:cNvPr>
          <p:cNvSpPr txBox="1"/>
          <p:nvPr/>
        </p:nvSpPr>
        <p:spPr>
          <a:xfrm>
            <a:off x="0" y="205471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5cm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46E733-DC8F-DD3B-6CDE-39475E8DBFB9}"/>
              </a:ext>
            </a:extLst>
          </p:cNvPr>
          <p:cNvCxnSpPr>
            <a:cxnSpLocks/>
          </p:cNvCxnSpPr>
          <p:nvPr/>
        </p:nvCxnSpPr>
        <p:spPr>
          <a:xfrm>
            <a:off x="3394038" y="1108038"/>
            <a:ext cx="0" cy="63470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1CD7A1-2914-1A58-3C3E-309534C789DA}"/>
              </a:ext>
            </a:extLst>
          </p:cNvPr>
          <p:cNvSpPr txBox="1"/>
          <p:nvPr/>
        </p:nvSpPr>
        <p:spPr>
          <a:xfrm>
            <a:off x="3582296" y="1243609"/>
            <a:ext cx="292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Inlet (impose pressure, PV(t))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1FFBEE-14F1-79A8-DD82-B0CB34D077AD}"/>
              </a:ext>
            </a:extLst>
          </p:cNvPr>
          <p:cNvCxnSpPr>
            <a:cxnSpLocks/>
          </p:cNvCxnSpPr>
          <p:nvPr/>
        </p:nvCxnSpPr>
        <p:spPr>
          <a:xfrm>
            <a:off x="3394038" y="5798372"/>
            <a:ext cx="0" cy="62394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810B56-21DF-34AB-895B-A307130465F1}"/>
              </a:ext>
            </a:extLst>
          </p:cNvPr>
          <p:cNvSpPr txBox="1"/>
          <p:nvPr/>
        </p:nvSpPr>
        <p:spPr>
          <a:xfrm>
            <a:off x="3582296" y="6078071"/>
            <a:ext cx="385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Outlet (impose velocity, from Q_</a:t>
            </a:r>
            <a:r>
              <a:rPr lang="en-US" baseline="-25000" dirty="0"/>
              <a:t>MV</a:t>
            </a:r>
            <a:r>
              <a:rPr lang="en-US" dirty="0"/>
              <a:t>(t))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F7A3C-8B94-8390-A724-6D991C1029F7}"/>
              </a:ext>
            </a:extLst>
          </p:cNvPr>
          <p:cNvSpPr txBox="1"/>
          <p:nvPr/>
        </p:nvSpPr>
        <p:spPr>
          <a:xfrm>
            <a:off x="7740709" y="2528046"/>
            <a:ext cx="35178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</a:t>
            </a:r>
            <a:r>
              <a:rPr lang="en-US" b="1" dirty="0"/>
              <a:t>boundary conditions </a:t>
            </a:r>
            <a:r>
              <a:rPr lang="en-US" dirty="0"/>
              <a:t>at the</a:t>
            </a:r>
          </a:p>
          <a:p>
            <a:pPr>
              <a:lnSpc>
                <a:spcPct val="150000"/>
              </a:lnSpc>
            </a:pPr>
            <a:r>
              <a:rPr lang="en-US" dirty="0"/>
              <a:t>entrance and exit of the atrium are </a:t>
            </a:r>
          </a:p>
          <a:p>
            <a:pPr>
              <a:lnSpc>
                <a:spcPct val="150000"/>
              </a:lnSpc>
            </a:pPr>
            <a:r>
              <a:rPr lang="en-US" dirty="0"/>
              <a:t>given by the auxiliary simulation of </a:t>
            </a:r>
          </a:p>
          <a:p>
            <a:pPr>
              <a:lnSpc>
                <a:spcPct val="150000"/>
              </a:lnSpc>
            </a:pPr>
            <a:r>
              <a:rPr lang="en-US" dirty="0"/>
              <a:t>a general </a:t>
            </a:r>
            <a:r>
              <a:rPr lang="en-US" b="1" dirty="0"/>
              <a:t>0D circulation model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5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A921-6CD0-6FF6-5137-B2581C729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uit&#10;&#10;AI-generated content may be incorrect.">
            <a:extLst>
              <a:ext uri="{FF2B5EF4-FFF2-40B4-BE49-F238E27FC236}">
                <a16:creationId xmlns:a16="http://schemas.microsoft.com/office/drawing/2014/main" id="{463C9326-E89C-7B07-8E9B-FDF31A81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10" y="801958"/>
            <a:ext cx="7772400" cy="3339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8474D-2670-CB2C-A40F-58984DD5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2407"/>
          </a:xfrm>
        </p:spPr>
        <p:txBody>
          <a:bodyPr>
            <a:normAutofit/>
          </a:bodyPr>
          <a:lstStyle/>
          <a:p>
            <a:r>
              <a:rPr lang="en-US" sz="3600" dirty="0"/>
              <a:t>V) Connection with a 0D model of blood circulation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26318-D4F8-C07A-C145-D00FF9C748EB}"/>
              </a:ext>
            </a:extLst>
          </p:cNvPr>
          <p:cNvSpPr txBox="1"/>
          <p:nvPr/>
        </p:nvSpPr>
        <p:spPr>
          <a:xfrm>
            <a:off x="129210" y="6520070"/>
            <a:ext cx="12062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S. Noreen </a:t>
            </a:r>
            <a:r>
              <a:rPr lang="en-US" sz="1200" dirty="0"/>
              <a:t>et al., “Mathematical modelling of atrial and ventricular pressure–volume dynamics and their change with heart rate”, Math. Bioscience </a:t>
            </a:r>
            <a:r>
              <a:rPr lang="en-US" sz="1200" b="1" dirty="0"/>
              <a:t>344</a:t>
            </a:r>
            <a:r>
              <a:rPr lang="en-US" sz="1200" dirty="0"/>
              <a:t> (</a:t>
            </a:r>
            <a:r>
              <a:rPr lang="en-US" sz="1200" b="1" dirty="0"/>
              <a:t>2022</a:t>
            </a:r>
            <a:r>
              <a:rPr lang="en-US" sz="1200" dirty="0"/>
              <a:t>). </a:t>
            </a:r>
            <a:r>
              <a:rPr lang="en-US" sz="1100" dirty="0" err="1">
                <a:solidFill>
                  <a:schemeClr val="accent1"/>
                </a:solidFill>
              </a:rPr>
              <a:t>doi.org</a:t>
            </a:r>
            <a:r>
              <a:rPr lang="en-US" sz="1100" dirty="0">
                <a:solidFill>
                  <a:schemeClr val="accent1"/>
                </a:solidFill>
              </a:rPr>
              <a:t>/10.1016/j.mbs.2021.108766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8FC39-77D6-EADC-5AC1-A0EE276B97CF}"/>
              </a:ext>
            </a:extLst>
          </p:cNvPr>
          <p:cNvSpPr txBox="1"/>
          <p:nvPr/>
        </p:nvSpPr>
        <p:spPr>
          <a:xfrm>
            <a:off x="129210" y="4267171"/>
            <a:ext cx="801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y(t) = [</a:t>
            </a:r>
            <a:r>
              <a:rPr lang="en-US" dirty="0" err="1"/>
              <a:t>V_la</a:t>
            </a:r>
            <a:r>
              <a:rPr lang="en-US" dirty="0"/>
              <a:t>, </a:t>
            </a:r>
            <a:r>
              <a:rPr lang="en-US" dirty="0" err="1"/>
              <a:t>V_sa</a:t>
            </a:r>
            <a:r>
              <a:rPr lang="en-US" dirty="0"/>
              <a:t>, </a:t>
            </a:r>
            <a:r>
              <a:rPr lang="en-US" dirty="0" err="1"/>
              <a:t>V_ra</a:t>
            </a:r>
            <a:r>
              <a:rPr lang="en-US" dirty="0"/>
              <a:t>, </a:t>
            </a:r>
            <a:r>
              <a:rPr lang="en-US" dirty="0" err="1"/>
              <a:t>V_pa</a:t>
            </a:r>
            <a:r>
              <a:rPr lang="en-US" dirty="0"/>
              <a:t>, </a:t>
            </a:r>
            <a:r>
              <a:rPr lang="en-US" dirty="0" err="1"/>
              <a:t>V_pv</a:t>
            </a:r>
            <a:r>
              <a:rPr lang="en-US" dirty="0"/>
              <a:t>, </a:t>
            </a:r>
            <a:r>
              <a:rPr lang="en-US" dirty="0" err="1"/>
              <a:t>P_la</a:t>
            </a:r>
            <a:r>
              <a:rPr lang="en-US" dirty="0"/>
              <a:t>, </a:t>
            </a:r>
            <a:r>
              <a:rPr lang="en-US" dirty="0" err="1"/>
              <a:t>P_ra</a:t>
            </a:r>
            <a:r>
              <a:rPr lang="en-US" dirty="0"/>
              <a:t>, </a:t>
            </a:r>
            <a:r>
              <a:rPr lang="en-US" dirty="0" err="1"/>
              <a:t>P_lv</a:t>
            </a:r>
            <a:r>
              <a:rPr lang="en-US" dirty="0"/>
              <a:t>, </a:t>
            </a:r>
            <a:r>
              <a:rPr lang="en-US" dirty="0" err="1"/>
              <a:t>P_rv</a:t>
            </a:r>
            <a:r>
              <a:rPr lang="en-US" dirty="0"/>
              <a:t>]  9 variables to integrate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2E6B3-357A-FB62-7DAC-EB0F2E09C798}"/>
              </a:ext>
            </a:extLst>
          </p:cNvPr>
          <p:cNvSpPr txBox="1"/>
          <p:nvPr/>
        </p:nvSpPr>
        <p:spPr>
          <a:xfrm>
            <a:off x="116915" y="4839622"/>
            <a:ext cx="69125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# left atrium pressure (5 parameters)</a:t>
            </a:r>
          </a:p>
          <a:p>
            <a:r>
              <a:rPr lang="en-US" sz="1600" dirty="0"/>
              <a:t>    if </a:t>
            </a:r>
            <a:r>
              <a:rPr lang="en-US" sz="1600" dirty="0" err="1"/>
              <a:t>dV_la</a:t>
            </a:r>
            <a:r>
              <a:rPr lang="en-US" sz="1600" dirty="0"/>
              <a:t> &lt; 0 :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dP_la</a:t>
            </a:r>
            <a:r>
              <a:rPr lang="en-US" sz="1600" dirty="0"/>
              <a:t> = </a:t>
            </a:r>
            <a:r>
              <a:rPr lang="en-US" sz="1600" dirty="0" err="1"/>
              <a:t>E_la</a:t>
            </a:r>
            <a:r>
              <a:rPr lang="en-US" sz="1600" dirty="0"/>
              <a:t> * </a:t>
            </a:r>
            <a:r>
              <a:rPr lang="en-US" sz="1600" dirty="0" err="1"/>
              <a:t>dV_la</a:t>
            </a:r>
            <a:r>
              <a:rPr lang="en-US" sz="1600" dirty="0"/>
              <a:t> + </a:t>
            </a:r>
            <a:r>
              <a:rPr lang="en-US" sz="1600" dirty="0" err="1"/>
              <a:t>dG_la</a:t>
            </a:r>
            <a:r>
              <a:rPr lang="en-US" sz="1600" dirty="0"/>
              <a:t> + </a:t>
            </a:r>
            <a:r>
              <a:rPr lang="en-US" sz="1600" dirty="0" err="1"/>
              <a:t>alpha_l</a:t>
            </a:r>
            <a:r>
              <a:rPr lang="en-US" sz="1600" dirty="0"/>
              <a:t> * (</a:t>
            </a:r>
            <a:r>
              <a:rPr lang="en-US" sz="1600" dirty="0" err="1"/>
              <a:t>V_la</a:t>
            </a:r>
            <a:r>
              <a:rPr lang="en-US" sz="1600" dirty="0"/>
              <a:t> - </a:t>
            </a:r>
            <a:r>
              <a:rPr lang="en-US" sz="1600" dirty="0" err="1"/>
              <a:t>V_unla</a:t>
            </a:r>
            <a:r>
              <a:rPr lang="en-US" sz="1600" dirty="0"/>
              <a:t>)</a:t>
            </a:r>
          </a:p>
          <a:p>
            <a:r>
              <a:rPr lang="en-US" sz="1600" dirty="0"/>
              <a:t>    else :</a:t>
            </a:r>
          </a:p>
          <a:p>
            <a:r>
              <a:rPr lang="en-US" sz="1600" dirty="0"/>
              <a:t>        </a:t>
            </a:r>
            <a:r>
              <a:rPr lang="en-US" sz="1600" dirty="0" err="1"/>
              <a:t>dP_la</a:t>
            </a:r>
            <a:r>
              <a:rPr lang="en-US" sz="1600" dirty="0"/>
              <a:t> = </a:t>
            </a:r>
            <a:r>
              <a:rPr lang="en-US" sz="1600" dirty="0" err="1"/>
              <a:t>beta_l</a:t>
            </a:r>
            <a:r>
              <a:rPr lang="en-US" sz="1600" dirty="0"/>
              <a:t> * </a:t>
            </a:r>
            <a:r>
              <a:rPr lang="en-US" sz="1600" dirty="0" err="1"/>
              <a:t>E_la</a:t>
            </a:r>
            <a:r>
              <a:rPr lang="en-US" sz="1600" dirty="0"/>
              <a:t> * </a:t>
            </a:r>
            <a:r>
              <a:rPr lang="en-US" sz="1600" dirty="0" err="1"/>
              <a:t>dV_la</a:t>
            </a:r>
            <a:r>
              <a:rPr lang="en-US" sz="1600" dirty="0"/>
              <a:t> + </a:t>
            </a:r>
            <a:r>
              <a:rPr lang="en-US" sz="1600" dirty="0" err="1"/>
              <a:t>gamma_l</a:t>
            </a:r>
            <a:r>
              <a:rPr lang="en-US" sz="1600" dirty="0"/>
              <a:t> * </a:t>
            </a:r>
            <a:r>
              <a:rPr lang="en-US" sz="1600" dirty="0" err="1"/>
              <a:t>dG_la</a:t>
            </a:r>
            <a:r>
              <a:rPr lang="en-US" sz="1600" dirty="0"/>
              <a:t> + </a:t>
            </a:r>
            <a:r>
              <a:rPr lang="en-US" sz="1600" dirty="0" err="1"/>
              <a:t>omega_l</a:t>
            </a:r>
            <a:r>
              <a:rPr lang="en-US" sz="1600" dirty="0"/>
              <a:t> * (</a:t>
            </a:r>
            <a:r>
              <a:rPr lang="en-US" sz="1600" dirty="0" err="1"/>
              <a:t>V_la</a:t>
            </a:r>
            <a:r>
              <a:rPr lang="en-US" sz="1600" dirty="0"/>
              <a:t> - </a:t>
            </a:r>
            <a:r>
              <a:rPr lang="en-US" sz="1600" dirty="0" err="1"/>
              <a:t>V_unla</a:t>
            </a:r>
            <a:r>
              <a:rPr lang="en-US" sz="16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7DE64-B3F7-6BA1-B58D-486477E307C4}"/>
              </a:ext>
            </a:extLst>
          </p:cNvPr>
          <p:cNvSpPr txBox="1"/>
          <p:nvPr/>
        </p:nvSpPr>
        <p:spPr>
          <a:xfrm>
            <a:off x="7901610" y="1157385"/>
            <a:ext cx="382457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Study of the cardiovascular system (sheep) </a:t>
            </a:r>
          </a:p>
          <a:p>
            <a:r>
              <a:rPr lang="en-US" sz="1600" dirty="0"/>
              <a:t>subject to significant heart rhythm changes.</a:t>
            </a:r>
          </a:p>
          <a:p>
            <a:endParaRPr lang="en-US" sz="1600" dirty="0"/>
          </a:p>
          <a:p>
            <a:r>
              <a:rPr lang="en-US" sz="1600" dirty="0"/>
              <a:t>Novelties: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time-dependent muscle force </a:t>
            </a:r>
          </a:p>
          <a:p>
            <a:r>
              <a:rPr lang="en-US" sz="1600" dirty="0"/>
              <a:t>with constant elasticity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model of the atria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inter-ventricular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hysteresis in the aortic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parameters fitted from 14 sheep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12844-3363-513C-8E0C-BE4003A3B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840" y="3888580"/>
            <a:ext cx="2500599" cy="25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6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3D0C-018B-6503-6D2D-4030CBDA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/>
              <a:t>VI) </a:t>
            </a:r>
            <a:r>
              <a:rPr lang="es-ES_tradnl" sz="4000" dirty="0" err="1"/>
              <a:t>Validation</a:t>
            </a:r>
            <a:r>
              <a:rPr lang="es-ES_tradnl" sz="4000" dirty="0"/>
              <a:t> : P-V </a:t>
            </a:r>
            <a:r>
              <a:rPr lang="es-ES_tradnl" sz="4000" dirty="0" err="1"/>
              <a:t>diagram</a:t>
            </a:r>
            <a:r>
              <a:rPr lang="es-ES_tradnl" sz="4000" dirty="0"/>
              <a:t> </a:t>
            </a:r>
            <a:r>
              <a:rPr lang="es-ES_tradnl" sz="4000" dirty="0" err="1"/>
              <a:t>for</a:t>
            </a:r>
            <a:r>
              <a:rPr lang="es-ES_tradnl" sz="4000" dirty="0"/>
              <a:t> </a:t>
            </a:r>
            <a:r>
              <a:rPr lang="es-ES_tradnl" sz="4000" dirty="0" err="1"/>
              <a:t>the</a:t>
            </a:r>
            <a:r>
              <a:rPr lang="es-ES_tradnl" sz="4000" dirty="0"/>
              <a:t> </a:t>
            </a:r>
            <a:r>
              <a:rPr lang="es-ES_tradnl" sz="4000" dirty="0" err="1"/>
              <a:t>Left</a:t>
            </a:r>
            <a:r>
              <a:rPr lang="es-ES_tradnl" sz="4000" dirty="0"/>
              <a:t> Atrium </a:t>
            </a:r>
            <a:endParaRPr lang="es-ES_trad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50B21-8858-97FB-318C-AFDD31E03761}"/>
              </a:ext>
            </a:extLst>
          </p:cNvPr>
          <p:cNvGrpSpPr/>
          <p:nvPr/>
        </p:nvGrpSpPr>
        <p:grpSpPr>
          <a:xfrm>
            <a:off x="130175" y="1703058"/>
            <a:ext cx="6702425" cy="4707279"/>
            <a:chOff x="130175" y="1703058"/>
            <a:chExt cx="6702425" cy="4707279"/>
          </a:xfrm>
        </p:grpSpPr>
        <p:pic>
          <p:nvPicPr>
            <p:cNvPr id="3074" name="Picture 2" descr="Typical figure-of-eight pattern of the atrial pressure-volume... | Download  Scientific Diagram">
              <a:extLst>
                <a:ext uri="{FF2B5EF4-FFF2-40B4-BE49-F238E27FC236}">
                  <a16:creationId xmlns:a16="http://schemas.microsoft.com/office/drawing/2014/main" id="{3431E4B3-E0C3-A076-D59A-2DDC2018F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5" y="1703058"/>
              <a:ext cx="6702425" cy="4707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CEC0E2-0991-98A6-92B5-DBFFA7A7C8EC}"/>
                </a:ext>
              </a:extLst>
            </p:cNvPr>
            <p:cNvSpPr txBox="1"/>
            <p:nvPr/>
          </p:nvSpPr>
          <p:spPr>
            <a:xfrm>
              <a:off x="1181100" y="3687365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0.1 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05C6E9-1E0C-199C-8751-083C2542DE55}"/>
                </a:ext>
              </a:extLst>
            </p:cNvPr>
            <p:cNvSpPr txBox="1"/>
            <p:nvPr/>
          </p:nvSpPr>
          <p:spPr>
            <a:xfrm>
              <a:off x="6096000" y="2948701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0.5 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C185B2-E475-8044-C3DC-D58A220DF8AA}"/>
                </a:ext>
              </a:extLst>
            </p:cNvPr>
            <p:cNvSpPr txBox="1"/>
            <p:nvPr/>
          </p:nvSpPr>
          <p:spPr>
            <a:xfrm>
              <a:off x="3171847" y="3318033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0.7 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C78E42-180B-4D5B-B58D-D4CA880FD217}"/>
                </a:ext>
              </a:extLst>
            </p:cNvPr>
            <p:cNvSpPr txBox="1"/>
            <p:nvPr/>
          </p:nvSpPr>
          <p:spPr>
            <a:xfrm>
              <a:off x="830307" y="2948701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0.8 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2FC47C7-7FB1-7C11-4A67-A4B769B01A04}"/>
              </a:ext>
            </a:extLst>
          </p:cNvPr>
          <p:cNvSpPr txBox="1"/>
          <p:nvPr/>
        </p:nvSpPr>
        <p:spPr>
          <a:xfrm>
            <a:off x="7200900" y="2183038"/>
            <a:ext cx="57482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Mitral Valve (MV) Closure (~0.1 sec)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Occurs at the beginning of </a:t>
            </a:r>
            <a:r>
              <a:rPr lang="en-US" b="1" dirty="0"/>
              <a:t>ventricular systole</a:t>
            </a:r>
            <a:r>
              <a:rPr lang="en-US" dirty="0"/>
              <a:t>.</a:t>
            </a:r>
          </a:p>
          <a:p>
            <a:r>
              <a:rPr lang="en-US" b="1" dirty="0"/>
              <a:t>2. Atrial Relaxation &amp; Reservoir Phase </a:t>
            </a:r>
          </a:p>
          <a:p>
            <a:r>
              <a:rPr lang="en-US" b="1" dirty="0"/>
              <a:t>(~0.1–0.5 sec)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left atrium passively fills with blood </a:t>
            </a:r>
          </a:p>
          <a:p>
            <a:r>
              <a:rPr lang="en-US" dirty="0"/>
              <a:t>while the mitral valve is closed.</a:t>
            </a:r>
          </a:p>
          <a:p>
            <a:r>
              <a:rPr lang="en-US" b="1" dirty="0"/>
              <a:t>3. Conduit Phase (Early Diastole: ~0.5–0.7 sec)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left atrium acts as a </a:t>
            </a:r>
            <a:r>
              <a:rPr lang="en-US" b="1" dirty="0"/>
              <a:t>passive conduit</a:t>
            </a:r>
            <a:r>
              <a:rPr lang="en-US" dirty="0"/>
              <a:t>, </a:t>
            </a:r>
          </a:p>
          <a:p>
            <a:r>
              <a:rPr lang="en-US" dirty="0"/>
              <a:t>transferring blood into the left ventricle.</a:t>
            </a:r>
          </a:p>
          <a:p>
            <a:r>
              <a:rPr lang="en-US" b="1" dirty="0"/>
              <a:t>4. Atrial Systole </a:t>
            </a:r>
          </a:p>
          <a:p>
            <a:r>
              <a:rPr lang="en-US" b="1" dirty="0"/>
              <a:t>(Booster Pump Function, ~0.7–0.8 sec)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left atrium actively contracts to push </a:t>
            </a:r>
          </a:p>
          <a:p>
            <a:r>
              <a:rPr lang="en-US" dirty="0"/>
              <a:t>the remaining blood into the left ventricle.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BA45B-6A09-86D6-9DD9-E6DB48F21CB6}"/>
              </a:ext>
            </a:extLst>
          </p:cNvPr>
          <p:cNvSpPr txBox="1"/>
          <p:nvPr/>
        </p:nvSpPr>
        <p:spPr>
          <a:xfrm>
            <a:off x="7185891" y="6308436"/>
            <a:ext cx="232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figure of eight !</a:t>
            </a:r>
          </a:p>
        </p:txBody>
      </p:sp>
    </p:spTree>
    <p:extLst>
      <p:ext uri="{BB962C8B-B14F-4D97-AF65-F5344CB8AC3E}">
        <p14:creationId xmlns:p14="http://schemas.microsoft.com/office/powerpoint/2010/main" val="189679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8E432-A947-1C89-FBDC-836BE9FCF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FD481-C4F9-FDE0-209B-A78A83FF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31" y="206754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VIb) Results from the 2D model </a:t>
            </a:r>
          </a:p>
        </p:txBody>
      </p:sp>
      <p:pic>
        <p:nvPicPr>
          <p:cNvPr id="26" name="pv_loop">
            <a:hlinkClick r:id="" action="ppaction://media"/>
            <a:extLst>
              <a:ext uri="{FF2B5EF4-FFF2-40B4-BE49-F238E27FC236}">
                <a16:creationId xmlns:a16="http://schemas.microsoft.com/office/drawing/2014/main" id="{9FACD70F-AAF4-D218-4A5D-9DAECA9C2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517" y="2404412"/>
            <a:ext cx="4000500" cy="3200400"/>
          </a:xfrm>
          <a:prstGeom prst="rect">
            <a:avLst/>
          </a:prstGeom>
        </p:spPr>
      </p:pic>
      <p:pic>
        <p:nvPicPr>
          <p:cNvPr id="28" name="pv_t">
            <a:hlinkClick r:id="" action="ppaction://media"/>
            <a:extLst>
              <a:ext uri="{FF2B5EF4-FFF2-40B4-BE49-F238E27FC236}">
                <a16:creationId xmlns:a16="http://schemas.microsoft.com/office/drawing/2014/main" id="{F79C162C-BEED-13F0-B558-57A7B87CBC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0200" y="2404412"/>
            <a:ext cx="4000500" cy="3200400"/>
          </a:xfrm>
          <a:prstGeom prst="rect">
            <a:avLst/>
          </a:prstGeom>
        </p:spPr>
      </p:pic>
      <p:pic>
        <p:nvPicPr>
          <p:cNvPr id="29" name="fluid_atrium">
            <a:hlinkClick r:id="" action="ppaction://media"/>
            <a:extLst>
              <a:ext uri="{FF2B5EF4-FFF2-40B4-BE49-F238E27FC236}">
                <a16:creationId xmlns:a16="http://schemas.microsoft.com/office/drawing/2014/main" id="{EF0538B4-E4A7-3E26-2ECD-322CA9C5045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3901" y="2815892"/>
            <a:ext cx="4298203" cy="23774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DA67E06-7AEB-26F9-66A8-A9A38ABF4734}"/>
              </a:ext>
            </a:extLst>
          </p:cNvPr>
          <p:cNvSpPr txBox="1"/>
          <p:nvPr/>
        </p:nvSpPr>
        <p:spPr>
          <a:xfrm>
            <a:off x="9893808" y="1737360"/>
            <a:ext cx="139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23543-25BB-69C1-A7B3-6CEDF1977A25}"/>
              </a:ext>
            </a:extLst>
          </p:cNvPr>
          <p:cNvSpPr txBox="1"/>
          <p:nvPr/>
        </p:nvSpPr>
        <p:spPr>
          <a:xfrm>
            <a:off x="5330952" y="1737360"/>
            <a:ext cx="123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traces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24B95D-3511-2BC8-1142-2A4A6D743014}"/>
              </a:ext>
            </a:extLst>
          </p:cNvPr>
          <p:cNvSpPr txBox="1"/>
          <p:nvPr/>
        </p:nvSpPr>
        <p:spPr>
          <a:xfrm>
            <a:off x="1179576" y="1737360"/>
            <a:ext cx="90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PV loop</a:t>
            </a:r>
          </a:p>
        </p:txBody>
      </p:sp>
    </p:spTree>
    <p:extLst>
      <p:ext uri="{BB962C8B-B14F-4D97-AF65-F5344CB8AC3E}">
        <p14:creationId xmlns:p14="http://schemas.microsoft.com/office/powerpoint/2010/main" val="21111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2034F-73F1-C591-C027-B7FCB274E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1755F-8826-9547-D865-7320BF32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794" y="73747"/>
            <a:ext cx="10396411" cy="11048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 err="1"/>
              <a:t>VIc</a:t>
            </a:r>
            <a:r>
              <a:rPr lang="en-US" sz="5200" dirty="0"/>
              <a:t>) Comparisons btw 2D and 0D models </a:t>
            </a:r>
          </a:p>
        </p:txBody>
      </p:sp>
      <p:pic>
        <p:nvPicPr>
          <p:cNvPr id="7" name="Picture 6" descr="A graph of a normal pressure&#10;&#10;AI-generated content may be incorrect.">
            <a:extLst>
              <a:ext uri="{FF2B5EF4-FFF2-40B4-BE49-F238E27FC236}">
                <a16:creationId xmlns:a16="http://schemas.microsoft.com/office/drawing/2014/main" id="{3C6C73D0-3508-4407-E7A8-50D2E053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25" y="1178604"/>
            <a:ext cx="581356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9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4AEDF-2ECC-580D-9D9D-069B2EEDF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F7C309C-F792-A52A-8DC8-DA7FABB12642}"/>
              </a:ext>
            </a:extLst>
          </p:cNvPr>
          <p:cNvSpPr txBox="1"/>
          <p:nvPr/>
        </p:nvSpPr>
        <p:spPr>
          <a:xfrm>
            <a:off x="469210" y="1238762"/>
            <a:ext cx="11396556" cy="396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noProof="0" dirty="0"/>
              <a:t>We have built a simple 2D model of the heart cavity (LA) that includes mechanics, fluid and active tension (electricity).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We use a 0D model to connect the 2D model to general circulation.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noProof="0" dirty="0"/>
              <a:t>We got a reasonable quantitative agreement </a:t>
            </a:r>
            <a:r>
              <a:rPr lang="en-US" sz="2800" dirty="0"/>
              <a:t>btw the 2D and 0D model.</a:t>
            </a:r>
            <a:endParaRPr lang="en-US" sz="2800" noProof="0" dirty="0"/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FSI &amp; BCs were the trickier parts to implement in the 2D model.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noProof="0" dirty="0"/>
              <a:t>More realistic modeling (all aspects) will be proposed</a:t>
            </a:r>
            <a:r>
              <a:rPr lang="en-US" sz="2800" dirty="0"/>
              <a:t> in the future.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noProof="0" dirty="0"/>
              <a:t>Connections with experiments and medical </a:t>
            </a:r>
            <a:r>
              <a:rPr lang="en-US" sz="2800" dirty="0"/>
              <a:t>issues</a:t>
            </a:r>
            <a:r>
              <a:rPr lang="en-US" sz="2800" noProof="0" dirty="0"/>
              <a:t> are high</a:t>
            </a:r>
            <a:r>
              <a:rPr lang="en-US" sz="2800" dirty="0" err="1"/>
              <a:t>ly</a:t>
            </a:r>
            <a:r>
              <a:rPr lang="en-US" sz="2800" dirty="0"/>
              <a:t> desirable.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C10B43-F765-649E-A845-280A69D2C31B}"/>
              </a:ext>
            </a:extLst>
          </p:cNvPr>
          <p:cNvSpPr txBox="1">
            <a:spLocks/>
          </p:cNvSpPr>
          <p:nvPr/>
        </p:nvSpPr>
        <p:spPr>
          <a:xfrm>
            <a:off x="1036816" y="-174331"/>
            <a:ext cx="9795637" cy="110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Conclusions and discussions</a:t>
            </a:r>
          </a:p>
        </p:txBody>
      </p:sp>
    </p:spTree>
    <p:extLst>
      <p:ext uri="{BB962C8B-B14F-4D97-AF65-F5344CB8AC3E}">
        <p14:creationId xmlns:p14="http://schemas.microsoft.com/office/powerpoint/2010/main" val="79555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30162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heart is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multiphysics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pic>
        <p:nvPicPr>
          <p:cNvPr id="5" name="Content Placeholder 4" descr="Spatial_scales-horizontal-axis-and-temporal-scales-vertical-axis-of-mechanisms_W64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>
            <a:fillRect/>
          </a:stretch>
        </p:blipFill>
        <p:spPr>
          <a:xfrm>
            <a:off x="1955800" y="1181101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898901" y="6350001"/>
            <a:ext cx="728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“Integrated Heart - Coupling </a:t>
            </a:r>
            <a:r>
              <a:rPr lang="en-US" sz="1200" dirty="0" err="1"/>
              <a:t>multiscale</a:t>
            </a:r>
            <a:r>
              <a:rPr lang="en-US" sz="1200" dirty="0"/>
              <a:t> and </a:t>
            </a:r>
            <a:r>
              <a:rPr lang="en-US" sz="1200" dirty="0" err="1"/>
              <a:t>multiphysics</a:t>
            </a:r>
            <a:r>
              <a:rPr lang="en-US" sz="1200" dirty="0"/>
              <a:t> models for the simulation of the cardiac function”</a:t>
            </a:r>
          </a:p>
          <a:p>
            <a:r>
              <a:rPr lang="en-US" sz="1200" dirty="0"/>
              <a:t>A. </a:t>
            </a:r>
            <a:r>
              <a:rPr lang="en-US" sz="1200" dirty="0" err="1"/>
              <a:t>Quarteroni</a:t>
            </a:r>
            <a:r>
              <a:rPr lang="en-US" sz="1200" dirty="0"/>
              <a:t>, et al. , May 2016. Computer Methods in Applied Mechanics and Engineering 314</a:t>
            </a:r>
          </a:p>
        </p:txBody>
      </p:sp>
    </p:spTree>
    <p:extLst>
      <p:ext uri="{BB962C8B-B14F-4D97-AF65-F5344CB8AC3E}">
        <p14:creationId xmlns:p14="http://schemas.microsoft.com/office/powerpoint/2010/main" val="2761055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6"/>
          <p:cNvSpPr/>
          <p:nvPr/>
        </p:nvSpPr>
        <p:spPr>
          <a:xfrm>
            <a:off x="2209800" y="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sz="32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A0DE4-298A-9026-13A4-C440C907911D}"/>
              </a:ext>
            </a:extLst>
          </p:cNvPr>
          <p:cNvSpPr txBox="1"/>
          <p:nvPr/>
        </p:nvSpPr>
        <p:spPr>
          <a:xfrm>
            <a:off x="1378917" y="3228945"/>
            <a:ext cx="7410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acknowledge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Financial </a:t>
            </a:r>
            <a:r>
              <a:rPr lang="en-ES" sz="2000" dirty="0">
                <a:latin typeface="Calibri" panose="020F0502020204030204" pitchFamily="34" charset="0"/>
                <a:cs typeface="Calibri" panose="020F0502020204030204" pitchFamily="34" charset="0"/>
              </a:rPr>
              <a:t>support through 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grant 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PID2023-152610OB-C22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ES" sz="2000" dirty="0">
                <a:latin typeface="Calibri" panose="020F0502020204030204" pitchFamily="34" charset="0"/>
                <a:cs typeface="Calibri" panose="020F0502020204030204" pitchFamily="34" charset="0"/>
              </a:rPr>
              <a:t>funded by: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3466C-933E-C21D-0F43-23C22CD6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56" y="3687231"/>
            <a:ext cx="4312024" cy="8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27676-2845-6866-3C53-923B9FAC9012}"/>
              </a:ext>
            </a:extLst>
          </p:cNvPr>
          <p:cNvSpPr txBox="1"/>
          <p:nvPr/>
        </p:nvSpPr>
        <p:spPr>
          <a:xfrm>
            <a:off x="1721817" y="2183455"/>
            <a:ext cx="8565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>
                <a:latin typeface="Calibri" panose="020F0502020204030204" pitchFamily="34" charset="0"/>
                <a:cs typeface="Calibri" panose="020F0502020204030204" pitchFamily="34" charset="0"/>
              </a:rPr>
              <a:t>Special 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thanks 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iMMC (UCLouvain)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kindly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hosting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Ministry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(PRX23/294).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2D26D-D479-14E6-9855-D6503D1E48D6}"/>
              </a:ext>
            </a:extLst>
          </p:cNvPr>
          <p:cNvSpPr txBox="1"/>
          <p:nvPr/>
        </p:nvSpPr>
        <p:spPr>
          <a:xfrm>
            <a:off x="1378917" y="4858793"/>
            <a:ext cx="7410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2000" dirty="0">
                <a:latin typeface="Calibri" panose="020F0502020204030204" pitchFamily="34" charset="0"/>
                <a:cs typeface="Calibri" panose="020F0502020204030204" pitchFamily="34" charset="0"/>
              </a:rPr>
              <a:t>Financial support 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ERC 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grant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, ref. No. 101 071 255.</a:t>
            </a:r>
            <a:r>
              <a:rPr lang="en-ES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iMMC, UCLouvain </a:t>
            </a:r>
            <a:endParaRPr lang="en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European Research Council (ERC)">
            <a:extLst>
              <a:ext uri="{FF2B5EF4-FFF2-40B4-BE49-F238E27FC236}">
                <a16:creationId xmlns:a16="http://schemas.microsoft.com/office/drawing/2014/main" id="{14573CDC-6A5E-33A4-40F2-68223EEB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16" y="5221880"/>
            <a:ext cx="1652016" cy="92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84558-8A42-1B0A-05FE-B616937AD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olorful human heart project&#10;&#10;AI-generated content may be incorrect.">
            <a:extLst>
              <a:ext uri="{FF2B5EF4-FFF2-40B4-BE49-F238E27FC236}">
                <a16:creationId xmlns:a16="http://schemas.microsoft.com/office/drawing/2014/main" id="{334A8FC1-A6D6-CCA8-91D1-73A47A3B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769" y="2127628"/>
            <a:ext cx="2387600" cy="1955800"/>
          </a:xfrm>
          <a:prstGeom prst="rect">
            <a:avLst/>
          </a:prstGeom>
        </p:spPr>
      </p:pic>
      <p:sp>
        <p:nvSpPr>
          <p:cNvPr id="76802" name="Text Box 2">
            <a:extLst>
              <a:ext uri="{FF2B5EF4-FFF2-40B4-BE49-F238E27FC236}">
                <a16:creationId xmlns:a16="http://schemas.microsoft.com/office/drawing/2014/main" id="{7A54DFAB-8653-C31E-1CA9-CC656EAC8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866" y="138255"/>
            <a:ext cx="107841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Few ”full” computational models of the heart (“digital twin”)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C65D9F2-92E5-5661-CBA5-C53CDD84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6" y="876693"/>
            <a:ext cx="2218834" cy="20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C7E28B-C978-5B75-13A4-95A8C1020B78}"/>
              </a:ext>
            </a:extLst>
          </p:cNvPr>
          <p:cNvSpPr txBox="1"/>
          <p:nvPr/>
        </p:nvSpPr>
        <p:spPr>
          <a:xfrm>
            <a:off x="2922310" y="1649691"/>
            <a:ext cx="1936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---&gt; KIT //</a:t>
            </a:r>
          </a:p>
          <a:p>
            <a:r>
              <a:rPr lang="en-US" dirty="0"/>
              <a:t>U. Freiburg (2021)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2230A-6E33-9F56-374A-43F2001DDA09}"/>
              </a:ext>
            </a:extLst>
          </p:cNvPr>
          <p:cNvSpPr txBox="1"/>
          <p:nvPr/>
        </p:nvSpPr>
        <p:spPr>
          <a:xfrm>
            <a:off x="774250" y="2935847"/>
            <a:ext cx="2821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https://doi.org/10.3389/fphys.2021.778872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https://doi.org/10.3390/math9111247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7B562-557D-F2E0-02BF-78462FA594FB}"/>
              </a:ext>
            </a:extLst>
          </p:cNvPr>
          <p:cNvSpPr txBox="1"/>
          <p:nvPr/>
        </p:nvSpPr>
        <p:spPr>
          <a:xfrm>
            <a:off x="8878251" y="3213556"/>
            <a:ext cx="28167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dirty="0">
                <a:solidFill>
                  <a:srgbClr val="02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 tooltip="Persistent link using digital object identifier"/>
              </a:rPr>
              <a:t>https://doi.org/10.1016/j.cma.2023.115983</a:t>
            </a:r>
            <a:endParaRPr lang="en-US" sz="1100" b="0" i="0" u="none" strike="noStrike" dirty="0">
              <a:solidFill>
                <a:srgbClr val="0272B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8" tooltip="Persistent link using digital object identifier"/>
              </a:rPr>
              <a:t>https://doi.org/10.1016/j.jcp.2024.112885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2F26A-8A8C-A67C-E848-E4C37BE141AB}"/>
              </a:ext>
            </a:extLst>
          </p:cNvPr>
          <p:cNvSpPr txBox="1"/>
          <p:nvPr/>
        </p:nvSpPr>
        <p:spPr>
          <a:xfrm>
            <a:off x="6538190" y="1444605"/>
            <a:ext cx="1934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Polytec</a:t>
            </a:r>
            <a:r>
              <a:rPr lang="en-US" dirty="0"/>
              <a:t>. Milano // EPFL (2023-2024)</a:t>
            </a:r>
          </a:p>
          <a:p>
            <a:r>
              <a:rPr lang="en-US" dirty="0"/>
              <a:t>A. </a:t>
            </a:r>
            <a:r>
              <a:rPr lang="en-US" dirty="0" err="1"/>
              <a:t>Quarteroni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80127-5260-47F1-FDAA-A6C259035FC5}"/>
              </a:ext>
            </a:extLst>
          </p:cNvPr>
          <p:cNvSpPr txBox="1"/>
          <p:nvPr/>
        </p:nvSpPr>
        <p:spPr>
          <a:xfrm>
            <a:off x="1359462" y="6028566"/>
            <a:ext cx="21355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10.1002/cnm.3140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10.1016/j.jcp.2024.112885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-up of a human heart&#10;&#10;AI-generated content may be incorrect.">
            <a:extLst>
              <a:ext uri="{FF2B5EF4-FFF2-40B4-BE49-F238E27FC236}">
                <a16:creationId xmlns:a16="http://schemas.microsoft.com/office/drawing/2014/main" id="{C7CB26B2-C2B1-2804-B354-7C29D3F14A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866" y="4036515"/>
            <a:ext cx="2451194" cy="1730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0D4510-7E8D-A9CE-6C91-CD49F367AE2B}"/>
              </a:ext>
            </a:extLst>
          </p:cNvPr>
          <p:cNvSpPr txBox="1"/>
          <p:nvPr/>
        </p:nvSpPr>
        <p:spPr>
          <a:xfrm>
            <a:off x="3404078" y="4352821"/>
            <a:ext cx="1456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&lt;-BSC, Alya, </a:t>
            </a:r>
          </a:p>
          <a:p>
            <a:r>
              <a:rPr lang="en-US" dirty="0"/>
              <a:t>(Barcelona)</a:t>
            </a:r>
          </a:p>
          <a:p>
            <a:r>
              <a:rPr lang="en-US" dirty="0"/>
              <a:t>2018-2024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9946CF75-737A-C148-9538-3A05265B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78" y="1147915"/>
            <a:ext cx="3628744" cy="195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3C1679-115A-5545-86B8-7FB8499BD00F}"/>
              </a:ext>
            </a:extLst>
          </p:cNvPr>
          <p:cNvSpPr txBox="1"/>
          <p:nvPr/>
        </p:nvSpPr>
        <p:spPr>
          <a:xfrm>
            <a:off x="9192440" y="6133763"/>
            <a:ext cx="2502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DOI: 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10.1007/978-1-0716-1831-8_10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https://ut-heart.com/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D39D2-1402-5788-CE71-274C6E801E99}"/>
              </a:ext>
            </a:extLst>
          </p:cNvPr>
          <p:cNvSpPr txBox="1"/>
          <p:nvPr/>
        </p:nvSpPr>
        <p:spPr>
          <a:xfrm>
            <a:off x="7373186" y="5301459"/>
            <a:ext cx="1712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 Tokyo (heart)</a:t>
            </a:r>
          </a:p>
          <a:p>
            <a:r>
              <a:rPr lang="en-US" dirty="0"/>
              <a:t>2012-</a:t>
            </a:r>
          </a:p>
        </p:txBody>
      </p:sp>
      <p:pic>
        <p:nvPicPr>
          <p:cNvPr id="15" name="Picture 14" descr="A collage of images of human heart&#10;&#10;AI-generated content may be incorrect.">
            <a:extLst>
              <a:ext uri="{FF2B5EF4-FFF2-40B4-BE49-F238E27FC236}">
                <a16:creationId xmlns:a16="http://schemas.microsoft.com/office/drawing/2014/main" id="{1B37F11D-1681-D019-2E95-41DD104D43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5963" y="4137500"/>
            <a:ext cx="2715561" cy="19054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5D023C-0A17-4C94-DE24-079BCAAAC826}"/>
              </a:ext>
            </a:extLst>
          </p:cNvPr>
          <p:cNvSpPr txBox="1"/>
          <p:nvPr/>
        </p:nvSpPr>
        <p:spPr>
          <a:xfrm>
            <a:off x="5864292" y="4036515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Dassault System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Simulia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// INRIA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2B772-1DA0-6F8D-79EB-0516B6E1701F}"/>
              </a:ext>
            </a:extLst>
          </p:cNvPr>
          <p:cNvSpPr txBox="1"/>
          <p:nvPr/>
        </p:nvSpPr>
        <p:spPr>
          <a:xfrm>
            <a:off x="4381500" y="6248400"/>
            <a:ext cx="363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Towards </a:t>
            </a:r>
            <a:r>
              <a:rPr lang="en-US" b="1" dirty="0">
                <a:solidFill>
                  <a:srgbClr val="00B050"/>
                </a:solidFill>
              </a:rPr>
              <a:t>personalized medicine</a:t>
            </a:r>
            <a:r>
              <a:rPr lang="en-US" dirty="0">
                <a:solidFill>
                  <a:srgbClr val="00B05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1375294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8ADE-47E3-9E11-4D9D-8229EEEF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Aim: “simple-full model” of the </a:t>
            </a:r>
            <a:r>
              <a:rPr lang="en-US" b="1" dirty="0"/>
              <a:t>left atrium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D34AD-9FC5-6B0D-497B-CB9AD92342C6}"/>
              </a:ext>
            </a:extLst>
          </p:cNvPr>
          <p:cNvSpPr txBox="1"/>
          <p:nvPr/>
        </p:nvSpPr>
        <p:spPr>
          <a:xfrm>
            <a:off x="248479" y="1540566"/>
            <a:ext cx="546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Simplify the geometry and include the full dynamics 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EA45F0-1C1E-59DF-6115-461CF5619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34252"/>
              </p:ext>
            </p:extLst>
          </p:nvPr>
        </p:nvGraphicFramePr>
        <p:xfrm>
          <a:off x="838200" y="2192625"/>
          <a:ext cx="10703012" cy="39665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5351506">
                  <a:extLst>
                    <a:ext uri="{9D8B030D-6E8A-4147-A177-3AD203B41FA5}">
                      <a16:colId xmlns:a16="http://schemas.microsoft.com/office/drawing/2014/main" val="3580069784"/>
                    </a:ext>
                  </a:extLst>
                </a:gridCol>
                <a:gridCol w="5351506">
                  <a:extLst>
                    <a:ext uri="{9D8B030D-6E8A-4147-A177-3AD203B41FA5}">
                      <a16:colId xmlns:a16="http://schemas.microsoft.com/office/drawing/2014/main" val="632632720"/>
                    </a:ext>
                  </a:extLst>
                </a:gridCol>
              </a:tblGrid>
              <a:tr h="396651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27813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592A6F0-3E06-A227-2D67-07E53EB2C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35" y="2866129"/>
            <a:ext cx="4460670" cy="24513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F39896A-AE77-B6EB-3250-84C7F103BE3A}"/>
              </a:ext>
            </a:extLst>
          </p:cNvPr>
          <p:cNvGrpSpPr/>
          <p:nvPr/>
        </p:nvGrpSpPr>
        <p:grpSpPr>
          <a:xfrm>
            <a:off x="6311347" y="2157411"/>
            <a:ext cx="5489217" cy="3882133"/>
            <a:chOff x="6311347" y="2157411"/>
            <a:chExt cx="5489217" cy="388213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64E0CE-17A8-63BF-0387-987E28D9EBB3}"/>
                </a:ext>
              </a:extLst>
            </p:cNvPr>
            <p:cNvGrpSpPr/>
            <p:nvPr/>
          </p:nvGrpSpPr>
          <p:grpSpPr>
            <a:xfrm>
              <a:off x="7817888" y="2475462"/>
              <a:ext cx="2413507" cy="3523744"/>
              <a:chOff x="7817888" y="2772030"/>
              <a:chExt cx="2413507" cy="352374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3F40BC9-8413-75E6-0A62-568254284E53}"/>
                  </a:ext>
                </a:extLst>
              </p:cNvPr>
              <p:cNvGrpSpPr/>
              <p:nvPr/>
            </p:nvGrpSpPr>
            <p:grpSpPr>
              <a:xfrm>
                <a:off x="7817888" y="3371331"/>
                <a:ext cx="2413507" cy="2314478"/>
                <a:chOff x="7817888" y="3371331"/>
                <a:chExt cx="2413507" cy="2314478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7BB5C4A6-03B3-042F-DD6F-4913146C8E88}"/>
                    </a:ext>
                  </a:extLst>
                </p:cNvPr>
                <p:cNvGrpSpPr/>
                <p:nvPr/>
              </p:nvGrpSpPr>
              <p:grpSpPr>
                <a:xfrm>
                  <a:off x="7825945" y="3371331"/>
                  <a:ext cx="2405265" cy="2232096"/>
                  <a:chOff x="7825945" y="3371331"/>
                  <a:chExt cx="2405265" cy="2232096"/>
                </a:xfrm>
              </p:grpSpPr>
              <p:sp>
                <p:nvSpPr>
                  <p:cNvPr id="8" name="Arc 7">
                    <a:extLst>
                      <a:ext uri="{FF2B5EF4-FFF2-40B4-BE49-F238E27FC236}">
                        <a16:creationId xmlns:a16="http://schemas.microsoft.com/office/drawing/2014/main" id="{7760DFE6-6B41-BCA1-8FEB-5729AD76175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825945" y="3371331"/>
                    <a:ext cx="2026508" cy="2232095"/>
                  </a:xfrm>
                  <a:prstGeom prst="arc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Arc 8">
                    <a:extLst>
                      <a:ext uri="{FF2B5EF4-FFF2-40B4-BE49-F238E27FC236}">
                        <a16:creationId xmlns:a16="http://schemas.microsoft.com/office/drawing/2014/main" id="{8177835C-83F3-B9EF-058D-ECAFF8061D9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101909" y="3474125"/>
                    <a:ext cx="2026508" cy="2232095"/>
                  </a:xfrm>
                  <a:prstGeom prst="arc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B749CB1-EFE8-D621-DAE6-8ADC232E27FA}"/>
                    </a:ext>
                  </a:extLst>
                </p:cNvPr>
                <p:cNvGrpSpPr/>
                <p:nvPr/>
              </p:nvGrpSpPr>
              <p:grpSpPr>
                <a:xfrm>
                  <a:off x="7817888" y="3453714"/>
                  <a:ext cx="2413507" cy="2232095"/>
                  <a:chOff x="7817888" y="3453714"/>
                  <a:chExt cx="2413507" cy="2232095"/>
                </a:xfrm>
              </p:grpSpPr>
              <p:sp>
                <p:nvSpPr>
                  <p:cNvPr id="7" name="Arc 6">
                    <a:extLst>
                      <a:ext uri="{FF2B5EF4-FFF2-40B4-BE49-F238E27FC236}">
                        <a16:creationId xmlns:a16="http://schemas.microsoft.com/office/drawing/2014/main" id="{BC1F082E-F3D7-2CA5-324E-AA194318B0C2}"/>
                      </a:ext>
                    </a:extLst>
                  </p:cNvPr>
                  <p:cNvSpPr/>
                  <p:nvPr/>
                </p:nvSpPr>
                <p:spPr>
                  <a:xfrm>
                    <a:off x="8204887" y="3453714"/>
                    <a:ext cx="2026508" cy="2232095"/>
                  </a:xfrm>
                  <a:prstGeom prst="arc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Arc 9">
                    <a:extLst>
                      <a:ext uri="{FF2B5EF4-FFF2-40B4-BE49-F238E27FC236}">
                        <a16:creationId xmlns:a16="http://schemas.microsoft.com/office/drawing/2014/main" id="{4B1B18FC-AC4D-B5ED-9E4E-F5399055BCD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920682" y="3350921"/>
                    <a:ext cx="2026508" cy="2232095"/>
                  </a:xfrm>
                  <a:prstGeom prst="arc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D64D7B1-4980-4841-2ED5-051FC0C4D875}"/>
                  </a:ext>
                </a:extLst>
              </p:cNvPr>
              <p:cNvGrpSpPr/>
              <p:nvPr/>
            </p:nvGrpSpPr>
            <p:grpSpPr>
              <a:xfrm>
                <a:off x="8933936" y="2772030"/>
                <a:ext cx="300682" cy="722872"/>
                <a:chOff x="8933936" y="2772030"/>
                <a:chExt cx="300682" cy="722872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644DF3A-F189-0BFB-98EF-AEB9DA9DEB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3936" y="2772030"/>
                  <a:ext cx="1" cy="7228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D58059E1-C91B-4C33-F846-F479D7B28F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34617" y="2772030"/>
                  <a:ext cx="1" cy="7228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8DC8452-4511-AABF-572D-4A64FAB65846}"/>
                  </a:ext>
                </a:extLst>
              </p:cNvPr>
              <p:cNvGrpSpPr/>
              <p:nvPr/>
            </p:nvGrpSpPr>
            <p:grpSpPr>
              <a:xfrm>
                <a:off x="8839199" y="5572902"/>
                <a:ext cx="292444" cy="722872"/>
                <a:chOff x="8839199" y="5572902"/>
                <a:chExt cx="292444" cy="722872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75DA92DA-9A21-7ED2-B919-261CBA7ED6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39199" y="5572902"/>
                  <a:ext cx="1" cy="7228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36ACFEE0-1250-D7C6-0F9F-B3D0EB014E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31642" y="5572902"/>
                  <a:ext cx="1" cy="72287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27D42FF-45C6-D4BF-FF24-7303021A6699}"/>
                </a:ext>
              </a:extLst>
            </p:cNvPr>
            <p:cNvCxnSpPr>
              <a:cxnSpLocks/>
            </p:cNvCxnSpPr>
            <p:nvPr/>
          </p:nvCxnSpPr>
          <p:spPr>
            <a:xfrm>
              <a:off x="9078092" y="2676017"/>
              <a:ext cx="0" cy="398746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52E923-4E8F-F6FB-B9C7-BE91DD714D7E}"/>
                </a:ext>
              </a:extLst>
            </p:cNvPr>
            <p:cNvCxnSpPr>
              <a:cxnSpLocks/>
            </p:cNvCxnSpPr>
            <p:nvPr/>
          </p:nvCxnSpPr>
          <p:spPr>
            <a:xfrm>
              <a:off x="8989541" y="5387961"/>
              <a:ext cx="0" cy="357931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60C270-657F-9E00-C27E-F876BC214776}"/>
                </a:ext>
              </a:extLst>
            </p:cNvPr>
            <p:cNvSpPr txBox="1"/>
            <p:nvPr/>
          </p:nvSpPr>
          <p:spPr>
            <a:xfrm>
              <a:off x="8873492" y="2157411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A2C814-3EA8-553C-7125-AEA3EBE83035}"/>
                </a:ext>
              </a:extLst>
            </p:cNvPr>
            <p:cNvSpPr txBox="1"/>
            <p:nvPr/>
          </p:nvSpPr>
          <p:spPr>
            <a:xfrm>
              <a:off x="9133431" y="5670212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OUT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0062A80-8617-26B8-32E7-170298C0F1FC}"/>
                </a:ext>
              </a:extLst>
            </p:cNvPr>
            <p:cNvGrpSpPr/>
            <p:nvPr/>
          </p:nvGrpSpPr>
          <p:grpSpPr>
            <a:xfrm>
              <a:off x="7952213" y="4724122"/>
              <a:ext cx="672803" cy="418385"/>
              <a:chOff x="9852453" y="3280350"/>
              <a:chExt cx="672803" cy="418385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9486C60-835C-D3F1-D177-6A0357F18B9B}"/>
                  </a:ext>
                </a:extLst>
              </p:cNvPr>
              <p:cNvCxnSpPr/>
              <p:nvPr/>
            </p:nvCxnSpPr>
            <p:spPr>
              <a:xfrm flipV="1">
                <a:off x="9852453" y="3280350"/>
                <a:ext cx="378758" cy="352536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headEnd type="stealth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6441A0-C20E-31D7-2223-97AA580D3D32}"/>
                  </a:ext>
                </a:extLst>
              </p:cNvPr>
              <p:cNvSpPr txBox="1"/>
              <p:nvPr/>
            </p:nvSpPr>
            <p:spPr>
              <a:xfrm>
                <a:off x="10042432" y="3329403"/>
                <a:ext cx="4828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r(t)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6031143-27D3-F8D9-56C4-ADDD7E6C3E82}"/>
                </a:ext>
              </a:extLst>
            </p:cNvPr>
            <p:cNvSpPr txBox="1"/>
            <p:nvPr/>
          </p:nvSpPr>
          <p:spPr>
            <a:xfrm>
              <a:off x="8239792" y="4175885"/>
              <a:ext cx="1866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Fluid (Newtonian)</a:t>
              </a:r>
            </a:p>
          </p:txBody>
        </p:sp>
        <p:pic>
          <p:nvPicPr>
            <p:cNvPr id="34" name="Picture 33" descr="fig_AP_cartoon.png">
              <a:extLst>
                <a:ext uri="{FF2B5EF4-FFF2-40B4-BE49-F238E27FC236}">
                  <a16:creationId xmlns:a16="http://schemas.microsoft.com/office/drawing/2014/main" id="{6972A5F8-CE0B-E6C2-6BD5-C56D84EFD6C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0" t="43704" r="11877" b="12778"/>
            <a:stretch/>
          </p:blipFill>
          <p:spPr>
            <a:xfrm rot="2146644">
              <a:off x="9522181" y="2831163"/>
              <a:ext cx="1199761" cy="56958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234E52-8E35-37E5-E8CC-685E14D7613B}"/>
                </a:ext>
              </a:extLst>
            </p:cNvPr>
            <p:cNvSpPr txBox="1"/>
            <p:nvPr/>
          </p:nvSpPr>
          <p:spPr>
            <a:xfrm>
              <a:off x="10196102" y="3660647"/>
              <a:ext cx="1491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AP </a:t>
              </a:r>
            </a:p>
            <a:p>
              <a:r>
                <a:rPr lang="en-US"/>
                <a:t>V</a:t>
              </a:r>
              <a:r>
                <a:rPr lang="en-US" sz="1200"/>
                <a:t>m</a:t>
              </a:r>
              <a:r>
                <a:rPr lang="en-US"/>
                <a:t>(t); Ca(t)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152288B-5487-8083-8523-02D1CEBFC1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86574" y="3737554"/>
              <a:ext cx="143261" cy="130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C9A66D9-65EA-7776-8595-719122CD11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4237" y="3609865"/>
              <a:ext cx="143261" cy="130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FBE427-E109-982D-E7BC-534B621D36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5447" y="3523366"/>
              <a:ext cx="143261" cy="130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317ED7-26E1-47F1-2924-4168006090BE}"/>
                </a:ext>
              </a:extLst>
            </p:cNvPr>
            <p:cNvSpPr txBox="1"/>
            <p:nvPr/>
          </p:nvSpPr>
          <p:spPr>
            <a:xfrm>
              <a:off x="8065011" y="3609865"/>
              <a:ext cx="887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p=p(t)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9DE964-9C97-EFC4-E189-046B971CE350}"/>
                </a:ext>
              </a:extLst>
            </p:cNvPr>
            <p:cNvSpPr txBox="1"/>
            <p:nvPr/>
          </p:nvSpPr>
          <p:spPr>
            <a:xfrm>
              <a:off x="6311347" y="4973033"/>
              <a:ext cx="2074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Large displacement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C0A303-7605-7D6B-6E32-FA06345B8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4632" y="4909335"/>
              <a:ext cx="1487658" cy="274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C53078-F9D2-C027-CAE7-CD24535F738B}"/>
                </a:ext>
              </a:extLst>
            </p:cNvPr>
            <p:cNvSpPr txBox="1"/>
            <p:nvPr/>
          </p:nvSpPr>
          <p:spPr>
            <a:xfrm>
              <a:off x="9976422" y="5198822"/>
              <a:ext cx="1824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Mecha.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7925C1B-D70D-1B44-F970-7931C0AD5482}"/>
              </a:ext>
            </a:extLst>
          </p:cNvPr>
          <p:cNvSpPr txBox="1"/>
          <p:nvPr/>
        </p:nvSpPr>
        <p:spPr>
          <a:xfrm>
            <a:off x="10129331" y="2692122"/>
            <a:ext cx="182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D28C8-F091-6943-46FC-1C6DDA61A453}"/>
              </a:ext>
            </a:extLst>
          </p:cNvPr>
          <p:cNvSpPr txBox="1"/>
          <p:nvPr/>
        </p:nvSpPr>
        <p:spPr>
          <a:xfrm>
            <a:off x="1297143" y="2322790"/>
            <a:ext cx="411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Fluid </a:t>
            </a:r>
            <a:r>
              <a:rPr lang="en-US" b="1" dirty="0"/>
              <a:t>inlet</a:t>
            </a:r>
            <a:r>
              <a:rPr lang="en-US" dirty="0"/>
              <a:t> : 4 Pulmonary veins (O2 blood)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190050-0A35-B626-6AF7-8BCD88FED243}"/>
              </a:ext>
            </a:extLst>
          </p:cNvPr>
          <p:cNvSpPr txBox="1"/>
          <p:nvPr/>
        </p:nvSpPr>
        <p:spPr>
          <a:xfrm>
            <a:off x="1297143" y="5561226"/>
            <a:ext cx="386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Fluid </a:t>
            </a:r>
            <a:r>
              <a:rPr lang="en-US" b="1" dirty="0"/>
              <a:t>outlet</a:t>
            </a:r>
            <a:r>
              <a:rPr lang="en-US" dirty="0"/>
              <a:t> : Mitral valve (towards LV)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9CD81E-924A-8DDF-FB66-992C3F5DE102}"/>
              </a:ext>
            </a:extLst>
          </p:cNvPr>
          <p:cNvSpPr txBox="1"/>
          <p:nvPr/>
        </p:nvSpPr>
        <p:spPr>
          <a:xfrm>
            <a:off x="494270" y="6437870"/>
            <a:ext cx="1141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</a:t>
            </a:r>
            <a:r>
              <a:rPr lang="en-US"/>
              <a:t>? Atrial Fibrillation is the most frequent cardiac disease and is generally located in the left atrium (</a:t>
            </a:r>
            <a:r>
              <a:rPr lang="en-US" b="1"/>
              <a:t>main motivation</a:t>
            </a:r>
            <a:r>
              <a:rPr lang="en-US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4386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63D8-A1C8-AD33-F0EA-E107580DA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A909-CDFE-0C37-7F66-5BDFB89C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I) Modeling the electric part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5D006-D12D-6C48-31A0-C612772BA5FE}"/>
              </a:ext>
            </a:extLst>
          </p:cNvPr>
          <p:cNvSpPr txBox="1"/>
          <p:nvPr/>
        </p:nvSpPr>
        <p:spPr>
          <a:xfrm>
            <a:off x="248479" y="1540566"/>
            <a:ext cx="1135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I) The electric part (i.e., the action potential propagation through the tissue is the trigger for the mechanical contraction)</a:t>
            </a:r>
            <a:endParaRPr lang="en-US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DB0841-0540-9169-D96C-25E16204B194}"/>
              </a:ext>
            </a:extLst>
          </p:cNvPr>
          <p:cNvSpPr txBox="1"/>
          <p:nvPr/>
        </p:nvSpPr>
        <p:spPr>
          <a:xfrm>
            <a:off x="494270" y="6437870"/>
            <a:ext cx="729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Atrial Fibrillation is often due to </a:t>
            </a:r>
            <a:r>
              <a:rPr lang="en-US" b="1" dirty="0"/>
              <a:t>electric malfunction </a:t>
            </a:r>
            <a:r>
              <a:rPr lang="en-US" dirty="0"/>
              <a:t>of the cardiac tissue.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37445-9DC7-7748-3CAD-A25C689DAB98}"/>
              </a:ext>
            </a:extLst>
          </p:cNvPr>
          <p:cNvSpPr txBox="1"/>
          <p:nvPr/>
        </p:nvSpPr>
        <p:spPr>
          <a:xfrm>
            <a:off x="8391384" y="5286332"/>
            <a:ext cx="398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Cardiac tissue as a continuous medium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9B07AE-2B44-8B07-DFF4-6704FB1CB801}"/>
              </a:ext>
            </a:extLst>
          </p:cNvPr>
          <p:cNvSpPr txBox="1"/>
          <p:nvPr/>
        </p:nvSpPr>
        <p:spPr>
          <a:xfrm>
            <a:off x="0" y="5147833"/>
            <a:ext cx="463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Cardiomyocyte (with intra-cellular Ca handling</a:t>
            </a:r>
          </a:p>
          <a:p>
            <a:r>
              <a:rPr lang="en-US"/>
              <a:t>+ Contractile element)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FD49CB-BB18-228A-82C7-1B2722ACECF7}"/>
              </a:ext>
            </a:extLst>
          </p:cNvPr>
          <p:cNvGrpSpPr/>
          <p:nvPr/>
        </p:nvGrpSpPr>
        <p:grpSpPr>
          <a:xfrm>
            <a:off x="8748902" y="2261130"/>
            <a:ext cx="3421774" cy="2648100"/>
            <a:chOff x="8332202" y="2444447"/>
            <a:chExt cx="3421774" cy="2648100"/>
          </a:xfrm>
        </p:grpSpPr>
        <p:pic>
          <p:nvPicPr>
            <p:cNvPr id="44" name="Picture 43" descr="A cross section of a blood vessel&#10;&#10;AI-generated content may be incorrect.">
              <a:extLst>
                <a:ext uri="{FF2B5EF4-FFF2-40B4-BE49-F238E27FC236}">
                  <a16:creationId xmlns:a16="http://schemas.microsoft.com/office/drawing/2014/main" id="{1A5C6BB2-8014-82A9-7506-164664318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2202" y="2444447"/>
              <a:ext cx="3272078" cy="26481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E46AB4-D102-9484-FA80-CBACAC4845B7}"/>
                </a:ext>
              </a:extLst>
            </p:cNvPr>
            <p:cNvGrpSpPr/>
            <p:nvPr/>
          </p:nvGrpSpPr>
          <p:grpSpPr>
            <a:xfrm>
              <a:off x="10285748" y="4641850"/>
              <a:ext cx="1358265" cy="288870"/>
              <a:chOff x="10285748" y="4641850"/>
              <a:chExt cx="1358265" cy="28887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B29C7D2-1264-1085-7656-CD35E9696E6A}"/>
                  </a:ext>
                </a:extLst>
              </p:cNvPr>
              <p:cNvSpPr/>
              <p:nvPr/>
            </p:nvSpPr>
            <p:spPr>
              <a:xfrm>
                <a:off x="11068050" y="4641850"/>
                <a:ext cx="575963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76407D-8A5C-3246-4B50-35B6300B759C}"/>
                  </a:ext>
                </a:extLst>
              </p:cNvPr>
              <p:cNvSpPr/>
              <p:nvPr/>
            </p:nvSpPr>
            <p:spPr>
              <a:xfrm>
                <a:off x="10531820" y="4716039"/>
                <a:ext cx="575963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135AC3-2717-A292-1AE9-0B679D65C539}"/>
                  </a:ext>
                </a:extLst>
              </p:cNvPr>
              <p:cNvSpPr/>
              <p:nvPr/>
            </p:nvSpPr>
            <p:spPr>
              <a:xfrm>
                <a:off x="10285748" y="4834029"/>
                <a:ext cx="344446" cy="96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408371-E1A4-EB54-932D-8EBCC83F6CF9}"/>
                </a:ext>
              </a:extLst>
            </p:cNvPr>
            <p:cNvGrpSpPr/>
            <p:nvPr/>
          </p:nvGrpSpPr>
          <p:grpSpPr>
            <a:xfrm>
              <a:off x="11324020" y="3524374"/>
              <a:ext cx="429956" cy="258185"/>
              <a:chOff x="11324020" y="3524374"/>
              <a:chExt cx="429956" cy="25818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FB27C9B-350D-9DDB-CE7E-BBB341EC0C88}"/>
                  </a:ext>
                </a:extLst>
              </p:cNvPr>
              <p:cNvSpPr/>
              <p:nvPr/>
            </p:nvSpPr>
            <p:spPr>
              <a:xfrm>
                <a:off x="11445139" y="3589174"/>
                <a:ext cx="308837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6B53E11-9AF7-2616-FF00-28E961B4B33A}"/>
                  </a:ext>
                </a:extLst>
              </p:cNvPr>
              <p:cNvSpPr/>
              <p:nvPr/>
            </p:nvSpPr>
            <p:spPr>
              <a:xfrm>
                <a:off x="11324020" y="3524374"/>
                <a:ext cx="121119" cy="12717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pic>
        <p:nvPicPr>
          <p:cNvPr id="55" name="Picture 54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1161CC4B-A225-E5B7-4ACD-091E4C3CA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4" y="2339173"/>
            <a:ext cx="4268727" cy="24920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F6006C2-B723-C67E-A9D0-5E9E4F62B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307" y="2259300"/>
            <a:ext cx="3538653" cy="265176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592FD07-F0A6-774B-F50F-555CCD850FFE}"/>
              </a:ext>
            </a:extLst>
          </p:cNvPr>
          <p:cNvSpPr txBox="1"/>
          <p:nvPr/>
        </p:nvSpPr>
        <p:spPr>
          <a:xfrm>
            <a:off x="4859239" y="5147833"/>
            <a:ext cx="353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Equivalent Electric circuit </a:t>
            </a:r>
          </a:p>
          <a:p>
            <a:r>
              <a:rPr lang="es-ES_tradnl"/>
              <a:t>(Cell membrane) </a:t>
            </a:r>
          </a:p>
        </p:txBody>
      </p:sp>
    </p:spTree>
    <p:extLst>
      <p:ext uri="{BB962C8B-B14F-4D97-AF65-F5344CB8AC3E}">
        <p14:creationId xmlns:p14="http://schemas.microsoft.com/office/powerpoint/2010/main" val="281383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799B8-8D26-B055-2126-EE63C5764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5848-A212-1B76-6F96-63961362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Ib</a:t>
            </a:r>
            <a:r>
              <a:rPr lang="en-US"/>
              <a:t>) Technical part for the electric equations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53BCC-A2D2-7D14-C5B9-569898EFA474}"/>
              </a:ext>
            </a:extLst>
          </p:cNvPr>
          <p:cNvSpPr txBox="1"/>
          <p:nvPr/>
        </p:nvSpPr>
        <p:spPr>
          <a:xfrm>
            <a:off x="248479" y="1540566"/>
            <a:ext cx="940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I) We treat the cardiac tissue as a continuum. The PDEs for the membrane voltage are given by:</a:t>
            </a:r>
            <a:endParaRPr lang="en-US" b="1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47E482-A45C-24B5-DC70-B92071FC29D2}"/>
              </a:ext>
            </a:extLst>
          </p:cNvPr>
          <p:cNvGrpSpPr/>
          <p:nvPr/>
        </p:nvGrpSpPr>
        <p:grpSpPr>
          <a:xfrm>
            <a:off x="9669261" y="1552596"/>
            <a:ext cx="1919098" cy="1167870"/>
            <a:chOff x="8332202" y="2444447"/>
            <a:chExt cx="3421774" cy="2648100"/>
          </a:xfrm>
        </p:grpSpPr>
        <p:pic>
          <p:nvPicPr>
            <p:cNvPr id="44" name="Picture 43" descr="A cross section of a blood vessel&#10;&#10;AI-generated content may be incorrect.">
              <a:extLst>
                <a:ext uri="{FF2B5EF4-FFF2-40B4-BE49-F238E27FC236}">
                  <a16:creationId xmlns:a16="http://schemas.microsoft.com/office/drawing/2014/main" id="{2015856A-054E-D021-934B-DFB1B98B1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2202" y="2444447"/>
              <a:ext cx="3272078" cy="26481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5C96FF6-2B54-7CC5-7CB5-F6B0C13B188D}"/>
                </a:ext>
              </a:extLst>
            </p:cNvPr>
            <p:cNvGrpSpPr/>
            <p:nvPr/>
          </p:nvGrpSpPr>
          <p:grpSpPr>
            <a:xfrm>
              <a:off x="10285748" y="4641850"/>
              <a:ext cx="1358265" cy="288870"/>
              <a:chOff x="10285748" y="4641850"/>
              <a:chExt cx="1358265" cy="28887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6D03030-DF0C-87B3-25E7-E6856300DA6C}"/>
                  </a:ext>
                </a:extLst>
              </p:cNvPr>
              <p:cNvSpPr/>
              <p:nvPr/>
            </p:nvSpPr>
            <p:spPr>
              <a:xfrm>
                <a:off x="11068050" y="4641850"/>
                <a:ext cx="575963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16212D9-4E6B-90B9-2D21-74620DC121E4}"/>
                  </a:ext>
                </a:extLst>
              </p:cNvPr>
              <p:cNvSpPr/>
              <p:nvPr/>
            </p:nvSpPr>
            <p:spPr>
              <a:xfrm>
                <a:off x="10531820" y="4716039"/>
                <a:ext cx="575963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6B0F094-4AA5-EAC8-C0B1-49B4E7254959}"/>
                  </a:ext>
                </a:extLst>
              </p:cNvPr>
              <p:cNvSpPr/>
              <p:nvPr/>
            </p:nvSpPr>
            <p:spPr>
              <a:xfrm>
                <a:off x="10285748" y="4834029"/>
                <a:ext cx="344446" cy="96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F68D4E8-E255-EE2E-A9A6-7FD95851388B}"/>
                </a:ext>
              </a:extLst>
            </p:cNvPr>
            <p:cNvGrpSpPr/>
            <p:nvPr/>
          </p:nvGrpSpPr>
          <p:grpSpPr>
            <a:xfrm>
              <a:off x="11324020" y="3524374"/>
              <a:ext cx="429956" cy="258185"/>
              <a:chOff x="11324020" y="3524374"/>
              <a:chExt cx="429956" cy="25818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169DDA8-7F0C-CEA9-F3A2-290312956A03}"/>
                  </a:ext>
                </a:extLst>
              </p:cNvPr>
              <p:cNvSpPr/>
              <p:nvPr/>
            </p:nvSpPr>
            <p:spPr>
              <a:xfrm>
                <a:off x="11445139" y="3589174"/>
                <a:ext cx="308837" cy="19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8E6B3B6-AE80-9AD2-57E7-91411EEADFFE}"/>
                  </a:ext>
                </a:extLst>
              </p:cNvPr>
              <p:cNvSpPr/>
              <p:nvPr/>
            </p:nvSpPr>
            <p:spPr>
              <a:xfrm>
                <a:off x="11324020" y="3524374"/>
                <a:ext cx="121119" cy="127170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pic>
        <p:nvPicPr>
          <p:cNvPr id="7" name="Picture 6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CF001C5A-4222-0EE2-95F1-38FC8DD6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2" y="2445804"/>
            <a:ext cx="7107086" cy="1662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F0621-8FD2-2CAC-6A10-4BE9A75D9558}"/>
              </a:ext>
            </a:extLst>
          </p:cNvPr>
          <p:cNvSpPr txBox="1"/>
          <p:nvPr/>
        </p:nvSpPr>
        <p:spPr>
          <a:xfrm>
            <a:off x="7923474" y="5985565"/>
            <a:ext cx="3695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Calcium pulse is slaved to AP pulse</a:t>
            </a:r>
          </a:p>
          <a:p>
            <a:r>
              <a:rPr lang="en-US" dirty="0"/>
              <a:t>Calcium triggers the contractile force.</a:t>
            </a:r>
          </a:p>
          <a:p>
            <a:r>
              <a:rPr lang="en-US" dirty="0"/>
              <a:t>“second messenger”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DD91-A335-6376-D8C6-BEEE9DC34949}"/>
              </a:ext>
            </a:extLst>
          </p:cNvPr>
          <p:cNvGrpSpPr/>
          <p:nvPr/>
        </p:nvGrpSpPr>
        <p:grpSpPr>
          <a:xfrm>
            <a:off x="7223081" y="2767944"/>
            <a:ext cx="4861593" cy="3098027"/>
            <a:chOff x="7223081" y="2767944"/>
            <a:chExt cx="4861593" cy="3098027"/>
          </a:xfrm>
        </p:grpSpPr>
        <p:pic>
          <p:nvPicPr>
            <p:cNvPr id="5" name="Picture 4" descr="A diagram of a normal distribution&#10;&#10;AI-generated content may be incorrect.">
              <a:extLst>
                <a:ext uri="{FF2B5EF4-FFF2-40B4-BE49-F238E27FC236}">
                  <a16:creationId xmlns:a16="http://schemas.microsoft.com/office/drawing/2014/main" id="{D1E7E8B6-AEB8-82B9-5976-81F35CB1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7516" y="2767944"/>
              <a:ext cx="4627158" cy="30980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20268F-CD87-61B2-BD53-6B1DB13C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3081" y="3931147"/>
              <a:ext cx="389357" cy="27432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7D4F2-73C3-0AEA-56CC-BDB022776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16" y="5253575"/>
            <a:ext cx="1902542" cy="274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757149-6CFC-5DCB-27D4-3BEF8A652593}"/>
              </a:ext>
            </a:extLst>
          </p:cNvPr>
          <p:cNvSpPr txBox="1"/>
          <p:nvPr/>
        </p:nvSpPr>
        <p:spPr>
          <a:xfrm>
            <a:off x="2536170" y="5235886"/>
            <a:ext cx="318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the membrane potential (mV)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86194C-31E9-39EF-A6FE-931A4D9734FC}"/>
              </a:ext>
            </a:extLst>
          </p:cNvPr>
          <p:cNvSpPr txBox="1"/>
          <p:nvPr/>
        </p:nvSpPr>
        <p:spPr>
          <a:xfrm>
            <a:off x="2536170" y="5756315"/>
            <a:ext cx="353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the electrical diffusivity (cm</a:t>
            </a:r>
            <a:r>
              <a:rPr lang="en-US" baseline="30000"/>
              <a:t>2</a:t>
            </a:r>
            <a:r>
              <a:rPr lang="en-US"/>
              <a:t>/</a:t>
            </a:r>
            <a:r>
              <a:rPr lang="en-US" err="1"/>
              <a:t>ms</a:t>
            </a:r>
            <a:r>
              <a:rPr lang="en-US"/>
              <a:t>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41D075-01AD-22DA-C6A0-250A67718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67" y="5620941"/>
            <a:ext cx="1209040" cy="6400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040E89-2049-B41E-82E3-895E0B44AA19}"/>
              </a:ext>
            </a:extLst>
          </p:cNvPr>
          <p:cNvSpPr txBox="1"/>
          <p:nvPr/>
        </p:nvSpPr>
        <p:spPr>
          <a:xfrm>
            <a:off x="2529546" y="6316214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 the electrical conductivity (mS/cm)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63216B-EE5A-B2EC-A485-9CAE249C1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624" y="6365285"/>
            <a:ext cx="35872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8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D02E-C9AC-161B-471C-F6C4F86FF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BFF3-6A48-3425-75A2-C94A7CDD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-33629"/>
            <a:ext cx="11994832" cy="11430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Dynamics: From local to weak form formulation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Galerkin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B1F13-A1B2-0305-195A-9092A9F2E96E}"/>
              </a:ext>
            </a:extLst>
          </p:cNvPr>
          <p:cNvSpPr txBox="1"/>
          <p:nvPr/>
        </p:nvSpPr>
        <p:spPr>
          <a:xfrm>
            <a:off x="861358" y="1496970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 form :</a:t>
            </a:r>
          </a:p>
          <a:p>
            <a:r>
              <a:rPr lang="en-US" dirty="0"/>
              <a:t>(Monodomain)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6565D-FB17-AA51-46F7-D0A27F5B8181}"/>
              </a:ext>
            </a:extLst>
          </p:cNvPr>
          <p:cNvSpPr txBox="1"/>
          <p:nvPr/>
        </p:nvSpPr>
        <p:spPr>
          <a:xfrm>
            <a:off x="8696623" y="1358471"/>
            <a:ext cx="2818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difficult to deal with </a:t>
            </a:r>
          </a:p>
          <a:p>
            <a:r>
              <a:rPr lang="en-US" dirty="0"/>
              <a:t>in complex geometry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0828F-B0B2-EB26-8851-3644AC33C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42" y="1270156"/>
            <a:ext cx="5174141" cy="822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C9411-EDEE-81C5-2DC2-4F0C2310D34E}"/>
              </a:ext>
            </a:extLst>
          </p:cNvPr>
          <p:cNvSpPr txBox="1"/>
          <p:nvPr/>
        </p:nvSpPr>
        <p:spPr>
          <a:xfrm>
            <a:off x="858116" y="2638235"/>
            <a:ext cx="136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 form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2F6A8-5359-6082-ED6D-307D5D3C339C}"/>
              </a:ext>
            </a:extLst>
          </p:cNvPr>
          <p:cNvSpPr txBox="1"/>
          <p:nvPr/>
        </p:nvSpPr>
        <p:spPr>
          <a:xfrm>
            <a:off x="8693381" y="2499736"/>
            <a:ext cx="3148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u is a test function that </a:t>
            </a:r>
          </a:p>
          <a:p>
            <a:r>
              <a:rPr lang="en-US" dirty="0"/>
              <a:t>satisfies the essential BC.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5FCE74-F549-D3EA-5194-E7119FA61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097" y="2502861"/>
            <a:ext cx="5953520" cy="640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59A181-BA67-BC59-7DA5-87B26A9BE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33" y="4262111"/>
            <a:ext cx="1816924" cy="548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892BC2-1D92-7ACF-E5DF-D258E2B998A2}"/>
              </a:ext>
            </a:extLst>
          </p:cNvPr>
          <p:cNvSpPr txBox="1"/>
          <p:nvPr/>
        </p:nvSpPr>
        <p:spPr>
          <a:xfrm>
            <a:off x="2519464" y="4164420"/>
            <a:ext cx="533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 is the sum of the contribution </a:t>
            </a:r>
          </a:p>
          <a:p>
            <a:r>
              <a:rPr lang="en-US" dirty="0"/>
              <a:t>for each small element (all the triangles of the mesh)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916E67-F971-46C0-202A-6EBDC670E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7" t="2918" r="30825" b="1821"/>
          <a:stretch/>
        </p:blipFill>
        <p:spPr bwMode="auto">
          <a:xfrm>
            <a:off x="9767224" y="4066161"/>
            <a:ext cx="234583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A2A2BE-F86C-6524-16F9-59D7429A4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764" y="5816168"/>
            <a:ext cx="3432707" cy="274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91C3F5-262A-747C-BD89-BD8ED9A66F17}"/>
              </a:ext>
            </a:extLst>
          </p:cNvPr>
          <p:cNvSpPr txBox="1"/>
          <p:nvPr/>
        </p:nvSpPr>
        <p:spPr>
          <a:xfrm>
            <a:off x="1913110" y="5491663"/>
            <a:ext cx="4254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each element we interpolate the field </a:t>
            </a:r>
          </a:p>
          <a:p>
            <a:r>
              <a:rPr lang="en-US" dirty="0"/>
              <a:t>with the shape functions N</a:t>
            </a:r>
            <a:r>
              <a:rPr lang="en-US" baseline="-25000" dirty="0"/>
              <a:t>1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 , N</a:t>
            </a:r>
            <a:r>
              <a:rPr lang="en-US" baseline="-25000" dirty="0"/>
              <a:t>3</a:t>
            </a:r>
            <a:r>
              <a:rPr lang="en-US" dirty="0"/>
              <a:t> , and</a:t>
            </a:r>
          </a:p>
          <a:p>
            <a:r>
              <a:rPr lang="en-US" dirty="0"/>
              <a:t>the unknown nodal values.</a:t>
            </a:r>
          </a:p>
          <a:p>
            <a:r>
              <a:rPr lang="en-US" dirty="0"/>
              <a:t>(Linear elements, P1).</a:t>
            </a:r>
          </a:p>
        </p:txBody>
      </p:sp>
    </p:spTree>
    <p:extLst>
      <p:ext uri="{BB962C8B-B14F-4D97-AF65-F5344CB8AC3E}">
        <p14:creationId xmlns:p14="http://schemas.microsoft.com/office/powerpoint/2010/main" val="268491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D53E7-7BA2-C3F6-DA6B-F73C282F6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F4C5-EAE9-20A9-13A2-ABB688D4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8" y="-33629"/>
            <a:ext cx="11994832" cy="11430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Assembly: From weak formulation to “big” matrix equation.</a:t>
            </a:r>
            <a:endParaRPr lang="en-US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028D7-D003-64F6-815D-08279CEA19C4}"/>
              </a:ext>
            </a:extLst>
          </p:cNvPr>
          <p:cNvSpPr txBox="1"/>
          <p:nvPr/>
        </p:nvSpPr>
        <p:spPr>
          <a:xfrm>
            <a:off x="235545" y="1295816"/>
            <a:ext cx="136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 form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7F998-DBBA-050A-AF85-9BFC85C13516}"/>
              </a:ext>
            </a:extLst>
          </p:cNvPr>
          <p:cNvSpPr txBox="1"/>
          <p:nvPr/>
        </p:nvSpPr>
        <p:spPr>
          <a:xfrm>
            <a:off x="7662447" y="1083719"/>
            <a:ext cx="4458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integral is true for any test function (u).</a:t>
            </a:r>
          </a:p>
          <a:p>
            <a:r>
              <a:rPr lang="en-US" dirty="0"/>
              <a:t>We use N test functions to get N equations.</a:t>
            </a:r>
          </a:p>
          <a:p>
            <a:r>
              <a:rPr lang="en-US" dirty="0"/>
              <a:t>Each test function satisfies </a:t>
            </a:r>
          </a:p>
          <a:p>
            <a:r>
              <a:rPr lang="en-US" dirty="0"/>
              <a:t>the essential BC.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D24602-01CE-81F1-5B6B-88E8E21C9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01" y="1160442"/>
            <a:ext cx="5953520" cy="640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4A022F-DAF4-2E67-54D4-0128CFFF4DD8}"/>
              </a:ext>
            </a:extLst>
          </p:cNvPr>
          <p:cNvSpPr txBox="1"/>
          <p:nvPr/>
        </p:nvSpPr>
        <p:spPr>
          <a:xfrm>
            <a:off x="7662447" y="4841798"/>
            <a:ext cx="4458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vector V contains all the </a:t>
            </a:r>
          </a:p>
          <a:p>
            <a:r>
              <a:rPr lang="en-US" dirty="0"/>
              <a:t>nodal unknowns.</a:t>
            </a:r>
          </a:p>
          <a:p>
            <a:r>
              <a:rPr lang="en-US" dirty="0"/>
              <a:t>from the matrix element we can solve the “sparse” system, using, e.g.,</a:t>
            </a:r>
          </a:p>
          <a:p>
            <a:r>
              <a:rPr lang="en-US" dirty="0"/>
              <a:t>a </a:t>
            </a:r>
            <a:r>
              <a:rPr lang="en-US" b="1" dirty="0"/>
              <a:t>Crank-Nicholson</a:t>
            </a:r>
            <a:r>
              <a:rPr lang="en-US" dirty="0"/>
              <a:t> time stepping scheme.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F3E36-C510-BC31-0A93-5EC0A8CB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703" y="2473037"/>
            <a:ext cx="2261287" cy="822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0526F-10EB-602A-AF71-DF8BB4204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751" y="2701637"/>
            <a:ext cx="1443269" cy="365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D2CC4-A1B8-C861-745D-FD525C124BF2}"/>
              </a:ext>
            </a:extLst>
          </p:cNvPr>
          <p:cNvSpPr txBox="1"/>
          <p:nvPr/>
        </p:nvSpPr>
        <p:spPr>
          <a:xfrm>
            <a:off x="8102278" y="2699851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</a:t>
            </a:r>
            <a:r>
              <a:rPr lang="en-US" sz="2000" dirty="0"/>
              <a:t>=1,...,Nv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1DF5D3-FC83-70E4-711F-981EDC00F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661" y="3525675"/>
            <a:ext cx="3835400" cy="673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503673-D8B6-8392-5A27-ED5B773D9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897" y="4668176"/>
            <a:ext cx="1806291" cy="16459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C940CC-F822-93FA-E80B-F6B6D9E523E1}"/>
              </a:ext>
            </a:extLst>
          </p:cNvPr>
          <p:cNvSpPr txBox="1"/>
          <p:nvPr/>
        </p:nvSpPr>
        <p:spPr>
          <a:xfrm>
            <a:off x="7662447" y="3677559"/>
            <a:ext cx="44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source term (RHS) is usually nonlinear.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F1619C-60D1-A13E-0705-E2A00462D343}"/>
              </a:ext>
            </a:extLst>
          </p:cNvPr>
          <p:cNvSpPr txBox="1"/>
          <p:nvPr/>
        </p:nvSpPr>
        <p:spPr>
          <a:xfrm>
            <a:off x="235545" y="3677559"/>
            <a:ext cx="142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form :</a:t>
            </a:r>
          </a:p>
        </p:txBody>
      </p:sp>
    </p:spTree>
    <p:extLst>
      <p:ext uri="{BB962C8B-B14F-4D97-AF65-F5344CB8AC3E}">
        <p14:creationId xmlns:p14="http://schemas.microsoft.com/office/powerpoint/2010/main" val="77140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5CC0E-6AA5-5C3C-0B3F-8FCE93F2F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377F-A73F-B17C-CCD7-84BD177E4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II) Modeling the mechanical part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2AA48-EB97-AA25-FFEE-33267AE44768}"/>
              </a:ext>
            </a:extLst>
          </p:cNvPr>
          <p:cNvSpPr txBox="1"/>
          <p:nvPr/>
        </p:nvSpPr>
        <p:spPr>
          <a:xfrm>
            <a:off x="248479" y="1540566"/>
            <a:ext cx="747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I) The mechanical part contains an active “stress” source of biochemical origin.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FAB88-AEF5-76BA-CFED-1A4EC4A57F57}"/>
              </a:ext>
            </a:extLst>
          </p:cNvPr>
          <p:cNvSpPr txBox="1"/>
          <p:nvPr/>
        </p:nvSpPr>
        <p:spPr>
          <a:xfrm>
            <a:off x="8808822" y="5147833"/>
            <a:ext cx="398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equilibrium for all time</a:t>
            </a:r>
          </a:p>
          <a:p>
            <a:r>
              <a:rPr lang="en-US" dirty="0"/>
              <a:t>+ inertia contributions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B6F3A2-AF55-216C-896D-FF463BAA7A85}"/>
              </a:ext>
            </a:extLst>
          </p:cNvPr>
          <p:cNvSpPr txBox="1"/>
          <p:nvPr/>
        </p:nvSpPr>
        <p:spPr>
          <a:xfrm>
            <a:off x="0" y="5147833"/>
            <a:ext cx="4633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Cardiomyocyte contains the contractile element</a:t>
            </a:r>
          </a:p>
          <a:p>
            <a:r>
              <a:rPr lang="en-US" dirty="0"/>
              <a:t>Active stress ( </a:t>
            </a:r>
            <a:r>
              <a:rPr lang="en-US" dirty="0" err="1"/>
              <a:t>σ</a:t>
            </a:r>
            <a:r>
              <a:rPr lang="en-US" baseline="-25000" dirty="0" err="1"/>
              <a:t>Act</a:t>
            </a:r>
            <a:r>
              <a:rPr lang="en-US" baseline="-25000" dirty="0"/>
              <a:t>. </a:t>
            </a:r>
            <a:r>
              <a:rPr lang="en-US" dirty="0"/>
              <a:t>)</a:t>
            </a:r>
          </a:p>
          <a:p>
            <a:r>
              <a:rPr lang="en-US" dirty="0"/>
              <a:t>(Myosin heads pulling on actin fibers)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FCC3092-530C-9BE5-AE91-C6AC755A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006" y="2359051"/>
            <a:ext cx="4256162" cy="24920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F4A2140-A069-2FF3-4D00-1B780E4F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40378" y="2812569"/>
            <a:ext cx="4138644" cy="1870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05F51-D08F-03A4-D747-B070AC080A5F}"/>
              </a:ext>
            </a:extLst>
          </p:cNvPr>
          <p:cNvSpPr txBox="1"/>
          <p:nvPr/>
        </p:nvSpPr>
        <p:spPr>
          <a:xfrm>
            <a:off x="4773037" y="5147833"/>
            <a:ext cx="33354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Equivalent mechanical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“microscopic” behavior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(Cell contraction+ tissue stiffness)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“Ekaterinburg-Oxford” model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pic>
        <p:nvPicPr>
          <p:cNvPr id="6" name="Picture 5" descr="A diagram of a curved object&#10;&#10;AI-generated content may be incorrect.">
            <a:extLst>
              <a:ext uri="{FF2B5EF4-FFF2-40B4-BE49-F238E27FC236}">
                <a16:creationId xmlns:a16="http://schemas.microsoft.com/office/drawing/2014/main" id="{E39C1D57-2623-7FE8-D459-DB69930B3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740" y="2835666"/>
            <a:ext cx="2725254" cy="20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7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60113</TotalTime>
  <Words>2846</Words>
  <Application>Microsoft Macintosh PowerPoint</Application>
  <PresentationFormat>Widescreen</PresentationFormat>
  <Paragraphs>291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StarSymbol</vt:lpstr>
      <vt:lpstr>Verdana</vt:lpstr>
      <vt:lpstr>Office Theme</vt:lpstr>
      <vt:lpstr>“Fluid-Structure modeling of a contracting atrium”</vt:lpstr>
      <vt:lpstr>The heart is a multiphysics and multiscale system</vt:lpstr>
      <vt:lpstr>PowerPoint Presentation</vt:lpstr>
      <vt:lpstr>Aim: “simple-full model” of the left atrium</vt:lpstr>
      <vt:lpstr>I) Modeling the electric part</vt:lpstr>
      <vt:lpstr>Ib) Technical part for the electric equations</vt:lpstr>
      <vt:lpstr>Dynamics: From local to weak form formulation (Galerkin)</vt:lpstr>
      <vt:lpstr>Assembly: From weak formulation to “big” matrix equation.</vt:lpstr>
      <vt:lpstr>II) Modeling the mechanical part</vt:lpstr>
      <vt:lpstr>IIb) Technical part for mechanical equations</vt:lpstr>
      <vt:lpstr>III) Modeling the fluid mechanical part</vt:lpstr>
      <vt:lpstr>IV) Fluid-Structure Interaction</vt:lpstr>
      <vt:lpstr>IVb) Technical part for FSI iterations</vt:lpstr>
      <vt:lpstr>Geometry (2D) and Mesh (ALE)</vt:lpstr>
      <vt:lpstr>V) Connection with a 0D model of blood circulation </vt:lpstr>
      <vt:lpstr>VI) Validation : P-V diagram for the Left Atrium </vt:lpstr>
      <vt:lpstr>VIb) Results from the 2D model </vt:lpstr>
      <vt:lpstr>VIc) Comparisons btw 2D and 0D models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jbragard</dc:creator>
  <cp:lastModifiedBy>jbragard</cp:lastModifiedBy>
  <cp:revision>98</cp:revision>
  <cp:lastPrinted>2025-09-01T18:37:07Z</cp:lastPrinted>
  <dcterms:created xsi:type="dcterms:W3CDTF">2024-01-12T08:30:17Z</dcterms:created>
  <dcterms:modified xsi:type="dcterms:W3CDTF">2025-11-15T19:03:15Z</dcterms:modified>
</cp:coreProperties>
</file>